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</p:sldMasterIdLst>
  <p:notesMasterIdLst>
    <p:notesMasterId r:id="rId88"/>
  </p:notesMasterIdLst>
  <p:handoutMasterIdLst>
    <p:handoutMasterId r:id="rId89"/>
  </p:handoutMasterIdLst>
  <p:sldIdLst>
    <p:sldId id="621" r:id="rId70"/>
    <p:sldId id="772" r:id="rId71"/>
    <p:sldId id="763" r:id="rId72"/>
    <p:sldId id="755" r:id="rId73"/>
    <p:sldId id="760" r:id="rId74"/>
    <p:sldId id="758" r:id="rId75"/>
    <p:sldId id="261" r:id="rId76"/>
    <p:sldId id="761" r:id="rId77"/>
    <p:sldId id="766" r:id="rId78"/>
    <p:sldId id="770" r:id="rId79"/>
    <p:sldId id="765" r:id="rId80"/>
    <p:sldId id="767" r:id="rId81"/>
    <p:sldId id="771" r:id="rId82"/>
    <p:sldId id="769" r:id="rId83"/>
    <p:sldId id="746" r:id="rId84"/>
    <p:sldId id="646" r:id="rId85"/>
    <p:sldId id="705" r:id="rId86"/>
    <p:sldId id="633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4E559103-1D6C-6741-9A93-883E8E57C638}">
          <p14:sldIdLst>
            <p14:sldId id="621"/>
          </p14:sldIdLst>
        </p14:section>
        <p14:section name="YOUR PRESENTATION" id="{3F18DFDE-E1E9-CD46-B74A-900393540030}">
          <p14:sldIdLst>
            <p14:sldId id="772"/>
            <p14:sldId id="763"/>
            <p14:sldId id="755"/>
            <p14:sldId id="760"/>
            <p14:sldId id="758"/>
            <p14:sldId id="261"/>
            <p14:sldId id="761"/>
            <p14:sldId id="766"/>
            <p14:sldId id="770"/>
            <p14:sldId id="765"/>
            <p14:sldId id="767"/>
            <p14:sldId id="771"/>
            <p14:sldId id="769"/>
            <p14:sldId id="746"/>
          </p14:sldIdLst>
        </p14:section>
        <p14:section name="Walk-Out" id="{0F465449-1399-5049-A6EF-5F82F97D348C}">
          <p14:sldIdLst>
            <p14:sldId id="646"/>
            <p14:sldId id="705"/>
            <p14:sldId id="6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F45"/>
    <a:srgbClr val="EAFF46"/>
    <a:srgbClr val="0A0737"/>
    <a:srgbClr val="22126C"/>
    <a:srgbClr val="C3E3F7"/>
    <a:srgbClr val="027ECF"/>
    <a:srgbClr val="C9F2FF"/>
    <a:srgbClr val="FFFFFF"/>
    <a:srgbClr val="828218"/>
    <a:srgbClr val="8282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5"/>
    <p:restoredTop sz="96190"/>
  </p:normalViewPr>
  <p:slideViewPr>
    <p:cSldViewPr snapToGrid="0">
      <p:cViewPr varScale="1">
        <p:scale>
          <a:sx n="114" d="100"/>
          <a:sy n="114" d="100"/>
        </p:scale>
        <p:origin x="168" y="368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5.xml"/><Relationship Id="rId89" Type="http://schemas.openxmlformats.org/officeDocument/2006/relationships/handoutMaster" Target="handoutMasters/handoutMaster1.xml"/><Relationship Id="rId16" Type="http://schemas.openxmlformats.org/officeDocument/2006/relationships/customXml" Target="../customXml/item16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5" Type="http://schemas.openxmlformats.org/officeDocument/2006/relationships/customXml" Target="../customXml/item5.xml"/><Relationship Id="rId90" Type="http://schemas.openxmlformats.org/officeDocument/2006/relationships/presProps" Target="presProps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46" Type="http://schemas.openxmlformats.org/officeDocument/2006/relationships/customXml" Target="../customXml/item46.xml"/><Relationship Id="rId59" Type="http://schemas.openxmlformats.org/officeDocument/2006/relationships/customXml" Target="../customXml/item59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54" Type="http://schemas.openxmlformats.org/officeDocument/2006/relationships/customXml" Target="../customXml/item54.xml"/><Relationship Id="rId62" Type="http://schemas.openxmlformats.org/officeDocument/2006/relationships/customXml" Target="../customXml/item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7.xml"/><Relationship Id="rId7" Type="http://schemas.openxmlformats.org/officeDocument/2006/relationships/customXml" Target="../customXml/item7.xml"/><Relationship Id="rId71" Type="http://schemas.openxmlformats.org/officeDocument/2006/relationships/slide" Target="slides/slide2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8.xml"/><Relationship Id="rId61" Type="http://schemas.openxmlformats.org/officeDocument/2006/relationships/customXml" Target="../customXml/item61.xml"/><Relationship Id="rId82" Type="http://schemas.openxmlformats.org/officeDocument/2006/relationships/slide" Target="slides/slide13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Template-Dark v4.1</a:t>
            </a:r>
          </a:p>
          <a:p>
            <a:r>
              <a:rPr lang="en-US" baseline="0" dirty="0"/>
              <a:t>January 5,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6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024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873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6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8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4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6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75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290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13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/>
              <a:t>* Recent explosive growth </a:t>
            </a:r>
          </a:p>
          <a:p>
            <a:pPr>
              <a:buClr>
                <a:srgbClr val="00EC86"/>
              </a:buClr>
            </a:pPr>
            <a:r>
              <a:rPr lang="en-US"/>
              <a:t>* Ease of package management – solving dependency issues</a:t>
            </a:r>
          </a:p>
          <a:p>
            <a:pPr>
              <a:buClr>
                <a:srgbClr val="00EC86"/>
              </a:buClr>
            </a:pPr>
            <a:r>
              <a:rPr lang="en-US" b="0"/>
              <a:t>* </a:t>
            </a:r>
            <a:r>
              <a:rPr lang="en-US"/>
              <a:t>Non-experts increase domain productivity 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computing environment</a:t>
            </a:r>
          </a:p>
          <a:p>
            <a:pPr lvl="1">
              <a:buClr>
                <a:srgbClr val="00EC86"/>
              </a:buClr>
            </a:pPr>
            <a:r>
              <a:rPr lang="en-US"/>
              <a:t>No matter the skill level</a:t>
            </a:r>
            <a:endParaRPr lang="en-US" b="0"/>
          </a:p>
          <a:p>
            <a:pPr marL="171450" indent="-171450">
              <a:buClr>
                <a:srgbClr val="00EC86"/>
              </a:buClr>
              <a:buFont typeface="Arial" panose="020B0604020202020204" pitchFamily="34" charset="0"/>
              <a:buChar char="•"/>
            </a:pPr>
            <a:r>
              <a:rPr lang="en-US" b="0"/>
              <a:t>Consistency of interfaces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You know what you’re going to get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Knowledge transferrable outside domain expert – </a:t>
            </a:r>
          </a:p>
          <a:p>
            <a:pPr marL="457200" lvl="1" indent="0">
              <a:buClr>
                <a:srgbClr val="00EC86"/>
              </a:buClr>
              <a:buFont typeface="Arial" panose="020B0604020202020204" pitchFamily="34" charset="0"/>
              <a:buNone/>
            </a:pPr>
            <a:r>
              <a:rPr lang="en-US" b="0"/>
              <a:t>Copy each other’s homework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653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51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42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18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3/7/23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3/7/23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enterprise.arcgis.com/en/portal/latest/administer/windows/scripting-with-the-arcgis-python-api.htm" TargetMode="External"/><Relationship Id="rId3" Type="http://schemas.openxmlformats.org/officeDocument/2006/relationships/image" Target="../media/image7.png"/><Relationship Id="rId7" Type="http://schemas.openxmlformats.org/officeDocument/2006/relationships/hyperlink" Target="https://developers.arcgis.com/python/sample-notebook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ro.arcgis.com/en/pro-app/2.8/arcpy/main/arcgis-pro-arcpy-reference.htm" TargetMode="External"/><Relationship Id="rId5" Type="http://schemas.openxmlformats.org/officeDocument/2006/relationships/hyperlink" Target="https://www.esri.com/en-us/arcgis/products/arcgis-notebooks/runtime-manifests" TargetMode="External"/><Relationship Id="rId4" Type="http://schemas.openxmlformats.org/officeDocument/2006/relationships/hyperlink" Target="https://pro.arcgis.com/en/pro-app/2.8/arcpy/get-started/work-with-python-packages.ht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ithub.com/Esri" TargetMode="External"/><Relationship Id="rId13" Type="http://schemas.openxmlformats.org/officeDocument/2006/relationships/image" Target="../media/image41.png"/><Relationship Id="rId3" Type="http://schemas.openxmlformats.org/officeDocument/2006/relationships/hyperlink" Target="https://twitter.com/EsriDevs" TargetMode="External"/><Relationship Id="rId7" Type="http://schemas.openxmlformats.org/officeDocument/2006/relationships/hyperlink" Target="https://links.esri.com/DevVideos" TargetMode="External"/><Relationship Id="rId12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youtube.com/@EsriDevs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twitter.com/EsriDevEvents" TargetMode="External"/><Relationship Id="rId15" Type="http://schemas.openxmlformats.org/officeDocument/2006/relationships/image" Target="../media/image43.png"/><Relationship Id="rId10" Type="http://schemas.openxmlformats.org/officeDocument/2006/relationships/hyperlink" Target="https://links.esri.com/EsriDevCommunity" TargetMode="External"/><Relationship Id="rId4" Type="http://schemas.openxmlformats.org/officeDocument/2006/relationships/hyperlink" Target="https://twitter.com/ArcGISDevs" TargetMode="External"/><Relationship Id="rId9" Type="http://schemas.openxmlformats.org/officeDocument/2006/relationships/hyperlink" Target="https://github.com/EsriDevEvents" TargetMode="External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tiff"/><Relationship Id="rId12" Type="http://schemas.openxmlformats.org/officeDocument/2006/relationships/image" Target="../media/image54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sri/arcgis-python-api/tree/conference_talks" TargetMode="External"/><Relationship Id="rId4" Type="http://schemas.openxmlformats.org/officeDocument/2006/relationships/hyperlink" Target="https://proceedings.esri.com/library/userconf/ind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4018B60-F70A-6682-885C-452B620FB885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59C24E68-E410-7110-ABDB-E34D97D48317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E7F1A3A5-18E4-EC92-D2FE-34A50CFE57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8" name="DS 2023">
            <a:extLst>
              <a:ext uri="{FF2B5EF4-FFF2-40B4-BE49-F238E27FC236}">
                <a16:creationId xmlns:a16="http://schemas.microsoft.com/office/drawing/2014/main" id="{19557632-3377-FF83-CFC5-3CEEDCD4592C}"/>
              </a:ext>
            </a:extLst>
          </p:cNvPr>
          <p:cNvSpPr txBox="1">
            <a:spLocks/>
          </p:cNvSpPr>
          <p:nvPr/>
        </p:nvSpPr>
        <p:spPr bwMode="white">
          <a:xfrm>
            <a:off x="6379029" y="3685753"/>
            <a:ext cx="4898571" cy="179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rgbClr val="EF5347"/>
                </a:solidFill>
              </a:rPr>
              <a:t>ESRI DEVELOPER SUMMIT 2023 </a:t>
            </a:r>
          </a:p>
        </p:txBody>
      </p:sp>
      <p:pic>
        <p:nvPicPr>
          <p:cNvPr id="9" name="Esri">
            <a:extLst>
              <a:ext uri="{FF2B5EF4-FFF2-40B4-BE49-F238E27FC236}">
                <a16:creationId xmlns:a16="http://schemas.microsoft.com/office/drawing/2014/main" id="{D23FA359-C109-18A7-D235-0326BD4462F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773241"/>
            <a:ext cx="2120900" cy="65575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06D6A76-2B47-D4E2-AAC0-7CF489392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574" y="4480500"/>
            <a:ext cx="10357027" cy="914400"/>
          </a:xfrm>
        </p:spPr>
        <p:txBody>
          <a:bodyPr anchor="ctr"/>
          <a:lstStyle/>
          <a:p>
            <a:pPr algn="r"/>
            <a:r>
              <a:rPr lang="en-US" dirty="0"/>
              <a:t>Strategies for Scripting and Automating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B663947F-F734-2544-38FC-F914FF24D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5517524"/>
            <a:ext cx="10357027" cy="654675"/>
          </a:xfrm>
        </p:spPr>
        <p:txBody>
          <a:bodyPr anchor="t"/>
          <a:lstStyle/>
          <a:p>
            <a:pPr algn="r"/>
            <a:r>
              <a:rPr lang="en-US" dirty="0">
                <a:solidFill>
                  <a:srgbClr val="EAFF46"/>
                </a:solidFill>
              </a:rPr>
              <a:t>Nick </a:t>
            </a:r>
            <a:r>
              <a:rPr lang="en-US" dirty="0" err="1">
                <a:solidFill>
                  <a:srgbClr val="EAFF46"/>
                </a:solidFill>
              </a:rPr>
              <a:t>Giner</a:t>
            </a:r>
            <a:endParaRPr lang="en-US" dirty="0">
              <a:solidFill>
                <a:srgbClr val="EAFF46"/>
              </a:solidFill>
            </a:endParaRPr>
          </a:p>
          <a:p>
            <a:pPr algn="r"/>
            <a:r>
              <a:rPr lang="en-US" dirty="0">
                <a:solidFill>
                  <a:srgbClr val="EAFF46"/>
                </a:solidFill>
              </a:rPr>
              <a:t>John </a:t>
            </a:r>
            <a:r>
              <a:rPr lang="en-US" dirty="0" err="1">
                <a:solidFill>
                  <a:srgbClr val="EAFF46"/>
                </a:solidFill>
              </a:rPr>
              <a:t>Yaist</a:t>
            </a:r>
            <a:r>
              <a:rPr lang="en-US" dirty="0">
                <a:solidFill>
                  <a:srgbClr val="EAFF46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8687325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2685347-AB8D-ECE0-5A09-0BC957E0315B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78394FF2-46CA-F319-0592-1BC9CEFC5584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Logo&#10;&#10;Description automatically generated">
              <a:extLst>
                <a:ext uri="{FF2B5EF4-FFF2-40B4-BE49-F238E27FC236}">
                  <a16:creationId xmlns:a16="http://schemas.microsoft.com/office/drawing/2014/main" id="{58C56A48-0D7C-CDDB-9AAE-D34FFE9CA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800825"/>
            <a:ext cx="10369296" cy="430887"/>
          </a:xfrm>
        </p:spPr>
        <p:txBody>
          <a:bodyPr/>
          <a:lstStyle/>
          <a:p>
            <a:r>
              <a:rPr lang="en-US" sz="2800"/>
              <a:t>Where can you script and automate?</a:t>
            </a:r>
            <a:endParaRPr lang="en-US" sz="2800" b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69D10-930C-4D9D-972A-0091749B2DF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84213" y="2266389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 err="1"/>
              <a:t>ModelBuilder</a:t>
            </a:r>
            <a:endParaRPr lang="en-US" dirty="0"/>
          </a:p>
          <a:p>
            <a:pPr>
              <a:buClr>
                <a:srgbClr val="5ED9FF"/>
              </a:buClr>
            </a:pPr>
            <a:r>
              <a:rPr lang="en-US" dirty="0"/>
              <a:t>Pro Python Window</a:t>
            </a:r>
          </a:p>
          <a:p>
            <a:pPr>
              <a:buClr>
                <a:srgbClr val="5ED9FF"/>
              </a:buClr>
            </a:pPr>
            <a:r>
              <a:rPr lang="en-US" dirty="0"/>
              <a:t>ArcGIS Notebooks (Pro, Online, Enterprise)</a:t>
            </a:r>
          </a:p>
          <a:p>
            <a:pPr>
              <a:buClr>
                <a:srgbClr val="5ED9FF"/>
              </a:buClr>
            </a:pPr>
            <a:r>
              <a:rPr lang="en-US" dirty="0"/>
              <a:t>Jupyter Notebooks</a:t>
            </a:r>
          </a:p>
          <a:p>
            <a:pPr>
              <a:buClr>
                <a:srgbClr val="5ED9FF"/>
              </a:buClr>
            </a:pPr>
            <a:r>
              <a:rPr lang="en-US" dirty="0"/>
              <a:t>Python IDEs (PyCharm, Spyder, </a:t>
            </a:r>
            <a:r>
              <a:rPr lang="en-US" dirty="0" err="1"/>
              <a:t>PyDev</a:t>
            </a:r>
            <a:r>
              <a:rPr lang="en-US" dirty="0"/>
              <a:t>, Sublime Text, Visual Studio, etc.)</a:t>
            </a:r>
          </a:p>
          <a:p>
            <a:pPr>
              <a:buClr>
                <a:srgbClr val="5ED9FF"/>
              </a:buClr>
            </a:pPr>
            <a:r>
              <a:rPr lang="en-US" dirty="0"/>
              <a:t>ArcGIS Scheduled Notebooks (Online, Enterprise)</a:t>
            </a:r>
          </a:p>
          <a:p>
            <a:pPr>
              <a:buClr>
                <a:srgbClr val="5ED9FF"/>
              </a:buClr>
            </a:pPr>
            <a:r>
              <a:rPr lang="en-US" dirty="0"/>
              <a:t>ArcGIS Notebook Web Tools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81A97F-CAFD-4D43-9CA3-B14CD8F5460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4213" y="1608021"/>
            <a:ext cx="10369296" cy="276999"/>
          </a:xfrm>
        </p:spPr>
        <p:txBody>
          <a:bodyPr/>
          <a:lstStyle/>
          <a:p>
            <a:r>
              <a:rPr lang="en-US"/>
              <a:t>Here, There, and Everywhere!</a:t>
            </a:r>
          </a:p>
        </p:txBody>
      </p:sp>
    </p:spTree>
    <p:extLst>
      <p:ext uri="{BB962C8B-B14F-4D97-AF65-F5344CB8AC3E}">
        <p14:creationId xmlns:p14="http://schemas.microsoft.com/office/powerpoint/2010/main" val="37826917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DEC5E0-73F0-FBC8-F9BF-0F7A748FADAF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EBBDB6E7-A472-2C66-B39D-7F62BE18B96C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DBA6E2B2-B6F7-F182-2F51-4F4F3C7666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980046" y="2448066"/>
            <a:ext cx="442772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Nick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Giner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980046" y="1863097"/>
            <a:ext cx="4527741" cy="553998"/>
          </a:xfrm>
        </p:spPr>
        <p:txBody>
          <a:bodyPr/>
          <a:lstStyle/>
          <a:p>
            <a:r>
              <a:rPr lang="en-US" sz="3600" dirty="0"/>
              <a:t>ArcGIS Pro Use Case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E62C6D4-EC72-4AF1-B811-8C7F719A5FF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8B2389D-686A-46F5-8500-000A23665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382" y="2417095"/>
            <a:ext cx="5238094" cy="20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1605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6039E9-200F-72AB-7029-49B8CADEF0CB}"/>
              </a:ext>
            </a:extLst>
          </p:cNvPr>
          <p:cNvGrpSpPr/>
          <p:nvPr/>
        </p:nvGrpSpPr>
        <p:grpSpPr>
          <a:xfrm rot="10800000">
            <a:off x="0" y="0"/>
            <a:ext cx="12192000" cy="6888971"/>
            <a:chOff x="0" y="0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3B3F0BD1-6DEC-C162-8955-5901D00D8E80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8F78BBB0-CD82-86C6-C2F9-EABC75E75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9000"/>
            </a:blip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4400" y="984739"/>
            <a:ext cx="4887179" cy="1092248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endParaRPr lang="en-US" sz="1800" dirty="0">
              <a:solidFill>
                <a:srgbClr val="EAFF46"/>
              </a:solidFill>
              <a:latin typeface="Arial"/>
              <a:ea typeface="ＭＳ Ｐゴシック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FF46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Administration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lang="en-US" sz="1800" dirty="0">
                <a:solidFill>
                  <a:srgbClr val="EAFF46"/>
                </a:solidFill>
                <a:latin typeface="Arial"/>
                <a:ea typeface="ＭＳ Ｐゴシック"/>
              </a:rPr>
              <a:t>Content Management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14400" y="691991"/>
            <a:ext cx="4527741" cy="553998"/>
          </a:xfrm>
        </p:spPr>
        <p:txBody>
          <a:bodyPr/>
          <a:lstStyle/>
          <a:p>
            <a:r>
              <a:rPr lang="en-US" sz="3600"/>
              <a:t>ArcGIS API for Python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ED296F56-095A-4046-8D04-41C17583EBC6}"/>
              </a:ext>
            </a:extLst>
          </p:cNvPr>
          <p:cNvSpPr/>
          <p:nvPr/>
        </p:nvSpPr>
        <p:spPr>
          <a:xfrm>
            <a:off x="2332329" y="2805129"/>
            <a:ext cx="2862669" cy="2732886"/>
          </a:xfrm>
          <a:custGeom>
            <a:avLst/>
            <a:gdLst>
              <a:gd name="connsiteX0" fmla="*/ 2971607 w 5259782"/>
              <a:gd name="connsiteY0" fmla="*/ 1569947 h 5303624"/>
              <a:gd name="connsiteX1" fmla="*/ 3487146 w 5259782"/>
              <a:gd name="connsiteY1" fmla="*/ 2013339 h 5303624"/>
              <a:gd name="connsiteX2" fmla="*/ 3421675 w 5259782"/>
              <a:gd name="connsiteY2" fmla="*/ 2065460 h 5303624"/>
              <a:gd name="connsiteX3" fmla="*/ 2971607 w 5259782"/>
              <a:gd name="connsiteY3" fmla="*/ 1643099 h 5303624"/>
              <a:gd name="connsiteX4" fmla="*/ 2181749 w 5259782"/>
              <a:gd name="connsiteY4" fmla="*/ 1643099 h 5303624"/>
              <a:gd name="connsiteX5" fmla="*/ 2151574 w 5259782"/>
              <a:gd name="connsiteY5" fmla="*/ 1644105 h 5303624"/>
              <a:gd name="connsiteX6" fmla="*/ 2098538 w 5259782"/>
              <a:gd name="connsiteY6" fmla="*/ 1651603 h 5303624"/>
              <a:gd name="connsiteX7" fmla="*/ 2142795 w 5259782"/>
              <a:gd name="connsiteY7" fmla="*/ 1571593 h 5303624"/>
              <a:gd name="connsiteX8" fmla="*/ 2146727 w 5259782"/>
              <a:gd name="connsiteY8" fmla="*/ 1571044 h 5303624"/>
              <a:gd name="connsiteX9" fmla="*/ 2181749 w 5259782"/>
              <a:gd name="connsiteY9" fmla="*/ 1569947 h 5303624"/>
              <a:gd name="connsiteX10" fmla="*/ 2037639 w 5259782"/>
              <a:gd name="connsiteY10" fmla="*/ 451178 h 5303624"/>
              <a:gd name="connsiteX11" fmla="*/ 2771601 w 5259782"/>
              <a:gd name="connsiteY11" fmla="*/ 107554 h 5303624"/>
              <a:gd name="connsiteX12" fmla="*/ 3115232 w 5259782"/>
              <a:gd name="connsiteY12" fmla="*/ 841517 h 5303624"/>
              <a:gd name="connsiteX13" fmla="*/ 2381262 w 5259782"/>
              <a:gd name="connsiteY13" fmla="*/ 1185140 h 5303624"/>
              <a:gd name="connsiteX14" fmla="*/ 2289465 w 5259782"/>
              <a:gd name="connsiteY14" fmla="*/ 1142373 h 5303624"/>
              <a:gd name="connsiteX15" fmla="*/ 2239356 w 5259782"/>
              <a:gd name="connsiteY15" fmla="*/ 1109363 h 5303624"/>
              <a:gd name="connsiteX16" fmla="*/ 2241368 w 5259782"/>
              <a:gd name="connsiteY16" fmla="*/ 1149323 h 5303624"/>
              <a:gd name="connsiteX17" fmla="*/ 2239539 w 5259782"/>
              <a:gd name="connsiteY17" fmla="*/ 1196872 h 5303624"/>
              <a:gd name="connsiteX18" fmla="*/ 2252798 w 5259782"/>
              <a:gd name="connsiteY18" fmla="*/ 1205558 h 5303624"/>
              <a:gd name="connsiteX19" fmla="*/ 3135815 w 5259782"/>
              <a:gd name="connsiteY19" fmla="*/ 970082 h 5303624"/>
              <a:gd name="connsiteX20" fmla="*/ 2900339 w 5259782"/>
              <a:gd name="connsiteY20" fmla="*/ 87069 h 5303624"/>
              <a:gd name="connsiteX21" fmla="*/ 2017321 w 5259782"/>
              <a:gd name="connsiteY21" fmla="*/ 322541 h 5303624"/>
              <a:gd name="connsiteX22" fmla="*/ 1968968 w 5259782"/>
              <a:gd name="connsiteY22" fmla="*/ 426307 h 5303624"/>
              <a:gd name="connsiteX23" fmla="*/ 1956623 w 5259782"/>
              <a:gd name="connsiteY23" fmla="*/ 467820 h 5303624"/>
              <a:gd name="connsiteX24" fmla="*/ 2014231 w 5259782"/>
              <a:gd name="connsiteY24" fmla="*/ 530548 h 5303624"/>
              <a:gd name="connsiteX25" fmla="*/ 2037639 w 5259782"/>
              <a:gd name="connsiteY25" fmla="*/ 451178 h 5303624"/>
              <a:gd name="connsiteX26" fmla="*/ 513152 w 5259782"/>
              <a:gd name="connsiteY26" fmla="*/ 1149323 h 5303624"/>
              <a:gd name="connsiteX27" fmla="*/ 1281248 w 5259782"/>
              <a:gd name="connsiteY27" fmla="*/ 381227 h 5303624"/>
              <a:gd name="connsiteX28" fmla="*/ 2049344 w 5259782"/>
              <a:gd name="connsiteY28" fmla="*/ 1149323 h 5303624"/>
              <a:gd name="connsiteX29" fmla="*/ 1281248 w 5259782"/>
              <a:gd name="connsiteY29" fmla="*/ 1917419 h 5303624"/>
              <a:gd name="connsiteX30" fmla="*/ 513152 w 5259782"/>
              <a:gd name="connsiteY30" fmla="*/ 1149323 h 5303624"/>
              <a:gd name="connsiteX31" fmla="*/ 586304 w 5259782"/>
              <a:gd name="connsiteY31" fmla="*/ 1149323 h 5303624"/>
              <a:gd name="connsiteX32" fmla="*/ 1281248 w 5259782"/>
              <a:gd name="connsiteY32" fmla="*/ 1844267 h 5303624"/>
              <a:gd name="connsiteX33" fmla="*/ 1976192 w 5259782"/>
              <a:gd name="connsiteY33" fmla="*/ 1149323 h 5303624"/>
              <a:gd name="connsiteX34" fmla="*/ 1281248 w 5259782"/>
              <a:gd name="connsiteY34" fmla="*/ 454379 h 5303624"/>
              <a:gd name="connsiteX35" fmla="*/ 586304 w 5259782"/>
              <a:gd name="connsiteY35" fmla="*/ 1149323 h 5303624"/>
              <a:gd name="connsiteX36" fmla="*/ 1784168 w 5259782"/>
              <a:gd name="connsiteY36" fmla="*/ 5044667 h 5303624"/>
              <a:gd name="connsiteX37" fmla="*/ 516443 w 5259782"/>
              <a:gd name="connsiteY37" fmla="*/ 5044667 h 5303624"/>
              <a:gd name="connsiteX38" fmla="*/ 311984 w 5259782"/>
              <a:gd name="connsiteY38" fmla="*/ 4840207 h 5303624"/>
              <a:gd name="connsiteX39" fmla="*/ 311984 w 5259782"/>
              <a:gd name="connsiteY39" fmla="*/ 4551622 h 5303624"/>
              <a:gd name="connsiteX40" fmla="*/ 275408 w 5259782"/>
              <a:gd name="connsiteY40" fmla="*/ 4551622 h 5303624"/>
              <a:gd name="connsiteX41" fmla="*/ 127366 w 5259782"/>
              <a:gd name="connsiteY41" fmla="*/ 4485786 h 5303624"/>
              <a:gd name="connsiteX42" fmla="*/ 73599 w 5259782"/>
              <a:gd name="connsiteY42" fmla="*/ 4329423 h 5303624"/>
              <a:gd name="connsiteX43" fmla="*/ 177841 w 5259782"/>
              <a:gd name="connsiteY43" fmla="*/ 2878270 h 5303624"/>
              <a:gd name="connsiteX44" fmla="*/ 801645 w 5259782"/>
              <a:gd name="connsiteY44" fmla="*/ 2283179 h 5303624"/>
              <a:gd name="connsiteX45" fmla="*/ 1669410 w 5259782"/>
              <a:gd name="connsiteY45" fmla="*/ 2283179 h 5303624"/>
              <a:gd name="connsiteX46" fmla="*/ 2293123 w 5259782"/>
              <a:gd name="connsiteY46" fmla="*/ 2878453 h 5303624"/>
              <a:gd name="connsiteX47" fmla="*/ 2379991 w 5259782"/>
              <a:gd name="connsiteY47" fmla="*/ 4086924 h 5303624"/>
              <a:gd name="connsiteX48" fmla="*/ 2448388 w 5259782"/>
              <a:gd name="connsiteY48" fmla="*/ 4017887 h 5303624"/>
              <a:gd name="connsiteX49" fmla="*/ 2366092 w 5259782"/>
              <a:gd name="connsiteY49" fmla="*/ 2873424 h 5303624"/>
              <a:gd name="connsiteX50" fmla="*/ 1669410 w 5259782"/>
              <a:gd name="connsiteY50" fmla="*/ 2210027 h 5303624"/>
              <a:gd name="connsiteX51" fmla="*/ 801645 w 5259782"/>
              <a:gd name="connsiteY51" fmla="*/ 2210027 h 5303624"/>
              <a:gd name="connsiteX52" fmla="*/ 104872 w 5259782"/>
              <a:gd name="connsiteY52" fmla="*/ 2873241 h 5303624"/>
              <a:gd name="connsiteX53" fmla="*/ 722 w 5259782"/>
              <a:gd name="connsiteY53" fmla="*/ 4324120 h 5303624"/>
              <a:gd name="connsiteX54" fmla="*/ 73417 w 5259782"/>
              <a:gd name="connsiteY54" fmla="*/ 4534980 h 5303624"/>
              <a:gd name="connsiteX55" fmla="*/ 238923 w 5259782"/>
              <a:gd name="connsiteY55" fmla="*/ 4622214 h 5303624"/>
              <a:gd name="connsiteX56" fmla="*/ 238923 w 5259782"/>
              <a:gd name="connsiteY56" fmla="*/ 4840116 h 5303624"/>
              <a:gd name="connsiteX57" fmla="*/ 516535 w 5259782"/>
              <a:gd name="connsiteY57" fmla="*/ 5117727 h 5303624"/>
              <a:gd name="connsiteX58" fmla="*/ 1784168 w 5259782"/>
              <a:gd name="connsiteY58" fmla="*/ 5117727 h 5303624"/>
              <a:gd name="connsiteX59" fmla="*/ 3365439 w 5259782"/>
              <a:gd name="connsiteY59" fmla="*/ 3821657 h 5303624"/>
              <a:gd name="connsiteX60" fmla="*/ 2269440 w 5259782"/>
              <a:gd name="connsiteY60" fmla="*/ 4917565 h 5303624"/>
              <a:gd name="connsiteX61" fmla="*/ 2321195 w 5259782"/>
              <a:gd name="connsiteY61" fmla="*/ 4969320 h 5303624"/>
              <a:gd name="connsiteX62" fmla="*/ 3417103 w 5259782"/>
              <a:gd name="connsiteY62" fmla="*/ 3873321 h 5303624"/>
              <a:gd name="connsiteX63" fmla="*/ 5241331 w 5259782"/>
              <a:gd name="connsiteY63" fmla="*/ 3238727 h 5303624"/>
              <a:gd name="connsiteX64" fmla="*/ 4360581 w 5259782"/>
              <a:gd name="connsiteY64" fmla="*/ 4101463 h 5303624"/>
              <a:gd name="connsiteX65" fmla="*/ 3819439 w 5259782"/>
              <a:gd name="connsiteY65" fmla="*/ 4034072 h 5303624"/>
              <a:gd name="connsiteX66" fmla="*/ 3356478 w 5259782"/>
              <a:gd name="connsiteY66" fmla="*/ 4477739 h 5303624"/>
              <a:gd name="connsiteX67" fmla="*/ 3238064 w 5259782"/>
              <a:gd name="connsiteY67" fmla="*/ 4477739 h 5303624"/>
              <a:gd name="connsiteX68" fmla="*/ 3238064 w 5259782"/>
              <a:gd name="connsiteY68" fmla="*/ 4609870 h 5303624"/>
              <a:gd name="connsiteX69" fmla="*/ 3010104 w 5259782"/>
              <a:gd name="connsiteY69" fmla="*/ 4843499 h 5303624"/>
              <a:gd name="connsiteX70" fmla="*/ 2872304 w 5259782"/>
              <a:gd name="connsiteY70" fmla="*/ 4843499 h 5303624"/>
              <a:gd name="connsiteX71" fmla="*/ 2872304 w 5259782"/>
              <a:gd name="connsiteY71" fmla="*/ 4975173 h 5303624"/>
              <a:gd name="connsiteX72" fmla="*/ 2564608 w 5259782"/>
              <a:gd name="connsiteY72" fmla="*/ 5303625 h 5303624"/>
              <a:gd name="connsiteX73" fmla="*/ 1976192 w 5259782"/>
              <a:gd name="connsiteY73" fmla="*/ 5300425 h 5303624"/>
              <a:gd name="connsiteX74" fmla="*/ 1976192 w 5259782"/>
              <a:gd name="connsiteY74" fmla="*/ 4767421 h 5303624"/>
              <a:gd name="connsiteX75" fmla="*/ 1986799 w 5259782"/>
              <a:gd name="connsiteY75" fmla="*/ 4756814 h 5303624"/>
              <a:gd name="connsiteX76" fmla="*/ 3255437 w 5259782"/>
              <a:gd name="connsiteY76" fmla="*/ 3476105 h 5303624"/>
              <a:gd name="connsiteX77" fmla="*/ 3175153 w 5259782"/>
              <a:gd name="connsiteY77" fmla="*/ 2886866 h 5303624"/>
              <a:gd name="connsiteX78" fmla="*/ 4006160 w 5259782"/>
              <a:gd name="connsiteY78" fmla="*/ 1987096 h 5303624"/>
              <a:gd name="connsiteX79" fmla="*/ 4539164 w 5259782"/>
              <a:gd name="connsiteY79" fmla="*/ 1158467 h 5303624"/>
              <a:gd name="connsiteX80" fmla="*/ 5073905 w 5259782"/>
              <a:gd name="connsiteY80" fmla="*/ 2041960 h 5303624"/>
              <a:gd name="connsiteX81" fmla="*/ 5039706 w 5259782"/>
              <a:gd name="connsiteY81" fmla="*/ 2351393 h 5303624"/>
              <a:gd name="connsiteX82" fmla="*/ 5007519 w 5259782"/>
              <a:gd name="connsiteY82" fmla="*/ 2344078 h 5303624"/>
              <a:gd name="connsiteX83" fmla="*/ 5241331 w 5259782"/>
              <a:gd name="connsiteY83" fmla="*/ 3238727 h 5303624"/>
              <a:gd name="connsiteX84" fmla="*/ 4079495 w 5259782"/>
              <a:gd name="connsiteY84" fmla="*/ 1976306 h 5303624"/>
              <a:gd name="connsiteX85" fmla="*/ 4945431 w 5259782"/>
              <a:gd name="connsiteY85" fmla="*/ 2273486 h 5303624"/>
              <a:gd name="connsiteX86" fmla="*/ 4973412 w 5259782"/>
              <a:gd name="connsiteY86" fmla="*/ 2305307 h 5303624"/>
              <a:gd name="connsiteX87" fmla="*/ 5000844 w 5259782"/>
              <a:gd name="connsiteY87" fmla="*/ 2041960 h 5303624"/>
              <a:gd name="connsiteX88" fmla="*/ 4539072 w 5259782"/>
              <a:gd name="connsiteY88" fmla="*/ 1231619 h 5303624"/>
              <a:gd name="connsiteX89" fmla="*/ 4079495 w 5259782"/>
              <a:gd name="connsiteY89" fmla="*/ 1976306 h 5303624"/>
              <a:gd name="connsiteX90" fmla="*/ 4893494 w 5259782"/>
              <a:gd name="connsiteY90" fmla="*/ 2324967 h 5303624"/>
              <a:gd name="connsiteX91" fmla="*/ 4077849 w 5259782"/>
              <a:gd name="connsiteY91" fmla="*/ 2049915 h 5303624"/>
              <a:gd name="connsiteX92" fmla="*/ 4168374 w 5259782"/>
              <a:gd name="connsiteY92" fmla="*/ 2516259 h 5303624"/>
              <a:gd name="connsiteX93" fmla="*/ 4667710 w 5259782"/>
              <a:gd name="connsiteY93" fmla="*/ 2475816 h 5303624"/>
              <a:gd name="connsiteX94" fmla="*/ 4786143 w 5259782"/>
              <a:gd name="connsiteY94" fmla="*/ 2812525 h 5303624"/>
              <a:gd name="connsiteX95" fmla="*/ 4793458 w 5259782"/>
              <a:gd name="connsiteY95" fmla="*/ 2820846 h 5303624"/>
              <a:gd name="connsiteX96" fmla="*/ 4782851 w 5259782"/>
              <a:gd name="connsiteY96" fmla="*/ 2828984 h 5303624"/>
              <a:gd name="connsiteX97" fmla="*/ 4356165 w 5259782"/>
              <a:gd name="connsiteY97" fmla="*/ 3096876 h 5303624"/>
              <a:gd name="connsiteX98" fmla="*/ 4079311 w 5259782"/>
              <a:gd name="connsiteY98" fmla="*/ 2749523 h 5303624"/>
              <a:gd name="connsiteX99" fmla="*/ 4119728 w 5259782"/>
              <a:gd name="connsiteY99" fmla="*/ 2588131 h 5303624"/>
              <a:gd name="connsiteX100" fmla="*/ 4005062 w 5259782"/>
              <a:gd name="connsiteY100" fmla="*/ 2062168 h 5303624"/>
              <a:gd name="connsiteX101" fmla="*/ 3247665 w 5259782"/>
              <a:gd name="connsiteY101" fmla="*/ 2896650 h 5303624"/>
              <a:gd name="connsiteX102" fmla="*/ 3332247 w 5259782"/>
              <a:gd name="connsiteY102" fmla="*/ 3468607 h 5303624"/>
              <a:gd name="connsiteX103" fmla="*/ 3342945 w 5259782"/>
              <a:gd name="connsiteY103" fmla="*/ 3491650 h 5303624"/>
              <a:gd name="connsiteX104" fmla="*/ 2049344 w 5259782"/>
              <a:gd name="connsiteY104" fmla="*/ 4797596 h 5303624"/>
              <a:gd name="connsiteX105" fmla="*/ 2049344 w 5259782"/>
              <a:gd name="connsiteY105" fmla="*/ 5227821 h 5303624"/>
              <a:gd name="connsiteX106" fmla="*/ 2533061 w 5259782"/>
              <a:gd name="connsiteY106" fmla="*/ 5230199 h 5303624"/>
              <a:gd name="connsiteX107" fmla="*/ 2799151 w 5259782"/>
              <a:gd name="connsiteY107" fmla="*/ 4946186 h 5303624"/>
              <a:gd name="connsiteX108" fmla="*/ 2799151 w 5259782"/>
              <a:gd name="connsiteY108" fmla="*/ 4770347 h 5303624"/>
              <a:gd name="connsiteX109" fmla="*/ 2979288 w 5259782"/>
              <a:gd name="connsiteY109" fmla="*/ 4770347 h 5303624"/>
              <a:gd name="connsiteX110" fmla="*/ 3164911 w 5259782"/>
              <a:gd name="connsiteY110" fmla="*/ 4580060 h 5303624"/>
              <a:gd name="connsiteX111" fmla="*/ 3164911 w 5259782"/>
              <a:gd name="connsiteY111" fmla="*/ 4404495 h 5303624"/>
              <a:gd name="connsiteX112" fmla="*/ 3327035 w 5259782"/>
              <a:gd name="connsiteY112" fmla="*/ 4404495 h 5303624"/>
              <a:gd name="connsiteX113" fmla="*/ 3804077 w 5259782"/>
              <a:gd name="connsiteY113" fmla="*/ 3947570 h 5303624"/>
              <a:gd name="connsiteX114" fmla="*/ 3826480 w 5259782"/>
              <a:gd name="connsiteY114" fmla="*/ 3957537 h 5303624"/>
              <a:gd name="connsiteX115" fmla="*/ 4350340 w 5259782"/>
              <a:gd name="connsiteY115" fmla="*/ 4028951 h 5303624"/>
              <a:gd name="connsiteX116" fmla="*/ 5169185 w 5259782"/>
              <a:gd name="connsiteY116" fmla="*/ 3226017 h 5303624"/>
              <a:gd name="connsiteX117" fmla="*/ 4893494 w 5259782"/>
              <a:gd name="connsiteY117" fmla="*/ 2324967 h 5303624"/>
              <a:gd name="connsiteX118" fmla="*/ 4719392 w 5259782"/>
              <a:gd name="connsiteY118" fmla="*/ 2749523 h 5303624"/>
              <a:gd name="connsiteX119" fmla="*/ 4436367 w 5259782"/>
              <a:gd name="connsiteY119" fmla="*/ 2466168 h 5303624"/>
              <a:gd name="connsiteX120" fmla="*/ 4202756 w 5259782"/>
              <a:gd name="connsiteY120" fmla="*/ 2589046 h 5303624"/>
              <a:gd name="connsiteX121" fmla="*/ 4539164 w 5259782"/>
              <a:gd name="connsiteY121" fmla="*/ 2852210 h 5303624"/>
              <a:gd name="connsiteX122" fmla="*/ 4715460 w 5259782"/>
              <a:gd name="connsiteY122" fmla="*/ 2788751 h 5303624"/>
              <a:gd name="connsiteX123" fmla="*/ 4719392 w 5259782"/>
              <a:gd name="connsiteY123" fmla="*/ 2749523 h 5303624"/>
              <a:gd name="connsiteX124" fmla="*/ 4164717 w 5259782"/>
              <a:gd name="connsiteY124" fmla="*/ 2671616 h 5303624"/>
              <a:gd name="connsiteX125" fmla="*/ 4152464 w 5259782"/>
              <a:gd name="connsiteY125" fmla="*/ 2749523 h 5303624"/>
              <a:gd name="connsiteX126" fmla="*/ 4434684 w 5259782"/>
              <a:gd name="connsiteY126" fmla="*/ 3032767 h 5303624"/>
              <a:gd name="connsiteX127" fmla="*/ 4677329 w 5259782"/>
              <a:gd name="connsiteY127" fmla="*/ 2896010 h 5303624"/>
              <a:gd name="connsiteX128" fmla="*/ 4539164 w 5259782"/>
              <a:gd name="connsiteY128" fmla="*/ 2925453 h 5303624"/>
              <a:gd name="connsiteX129" fmla="*/ 4164717 w 5259782"/>
              <a:gd name="connsiteY129" fmla="*/ 2671616 h 5303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</a:cxnLst>
            <a:rect l="l" t="t" r="r" b="b"/>
            <a:pathLst>
              <a:path w="5259782" h="5303624">
                <a:moveTo>
                  <a:pt x="2971607" y="1569947"/>
                </a:moveTo>
                <a:cubicBezTo>
                  <a:pt x="3229075" y="1570944"/>
                  <a:pt x="3447635" y="1758917"/>
                  <a:pt x="3487146" y="2013339"/>
                </a:cubicBezTo>
                <a:cubicBezTo>
                  <a:pt x="3464652" y="2029890"/>
                  <a:pt x="3442981" y="2047355"/>
                  <a:pt x="3421675" y="2065460"/>
                </a:cubicBezTo>
                <a:cubicBezTo>
                  <a:pt x="3406222" y="1828146"/>
                  <a:pt x="3209425" y="1643464"/>
                  <a:pt x="2971607" y="1643099"/>
                </a:cubicBezTo>
                <a:lnTo>
                  <a:pt x="2181749" y="1643099"/>
                </a:lnTo>
                <a:cubicBezTo>
                  <a:pt x="2171599" y="1643099"/>
                  <a:pt x="2161541" y="1643373"/>
                  <a:pt x="2151574" y="1644105"/>
                </a:cubicBezTo>
                <a:cubicBezTo>
                  <a:pt x="2133743" y="1645293"/>
                  <a:pt x="2116186" y="1648859"/>
                  <a:pt x="2098538" y="1651603"/>
                </a:cubicBezTo>
                <a:cubicBezTo>
                  <a:pt x="2114568" y="1625753"/>
                  <a:pt x="2129326" y="1599089"/>
                  <a:pt x="2142795" y="1571593"/>
                </a:cubicBezTo>
                <a:cubicBezTo>
                  <a:pt x="2144167" y="1571593"/>
                  <a:pt x="2145447" y="1571136"/>
                  <a:pt x="2146727" y="1571044"/>
                </a:cubicBezTo>
                <a:cubicBezTo>
                  <a:pt x="2158386" y="1570322"/>
                  <a:pt x="2170063" y="1569956"/>
                  <a:pt x="2181749" y="1569947"/>
                </a:cubicBezTo>
                <a:close/>
                <a:moveTo>
                  <a:pt x="2037639" y="451178"/>
                </a:moveTo>
                <a:cubicBezTo>
                  <a:pt x="2145429" y="153610"/>
                  <a:pt x="2474037" y="-235"/>
                  <a:pt x="2771601" y="107554"/>
                </a:cubicBezTo>
                <a:cubicBezTo>
                  <a:pt x="3069174" y="215344"/>
                  <a:pt x="3223022" y="543951"/>
                  <a:pt x="3115232" y="841517"/>
                </a:cubicBezTo>
                <a:cubicBezTo>
                  <a:pt x="3007443" y="1139091"/>
                  <a:pt x="2678835" y="1292929"/>
                  <a:pt x="2381262" y="1185140"/>
                </a:cubicBezTo>
                <a:cubicBezTo>
                  <a:pt x="2349459" y="1173628"/>
                  <a:pt x="2318744" y="1159308"/>
                  <a:pt x="2289465" y="1142373"/>
                </a:cubicBezTo>
                <a:cubicBezTo>
                  <a:pt x="2272092" y="1132315"/>
                  <a:pt x="2255724" y="1120793"/>
                  <a:pt x="2239356" y="1109363"/>
                </a:cubicBezTo>
                <a:cubicBezTo>
                  <a:pt x="2239905" y="1122714"/>
                  <a:pt x="2241368" y="1135881"/>
                  <a:pt x="2241368" y="1149323"/>
                </a:cubicBezTo>
                <a:cubicBezTo>
                  <a:pt x="2241368" y="1165325"/>
                  <a:pt x="2240453" y="1181144"/>
                  <a:pt x="2239539" y="1196872"/>
                </a:cubicBezTo>
                <a:cubicBezTo>
                  <a:pt x="2244111" y="1199615"/>
                  <a:pt x="2248226" y="1202998"/>
                  <a:pt x="2252798" y="1205558"/>
                </a:cubicBezTo>
                <a:cubicBezTo>
                  <a:pt x="2561664" y="1384369"/>
                  <a:pt x="2956995" y="1278948"/>
                  <a:pt x="3135815" y="970082"/>
                </a:cubicBezTo>
                <a:cubicBezTo>
                  <a:pt x="3314626" y="661225"/>
                  <a:pt x="3209205" y="265883"/>
                  <a:pt x="2900339" y="87069"/>
                </a:cubicBezTo>
                <a:cubicBezTo>
                  <a:pt x="2591482" y="-91745"/>
                  <a:pt x="2196141" y="13679"/>
                  <a:pt x="2017321" y="322541"/>
                </a:cubicBezTo>
                <a:cubicBezTo>
                  <a:pt x="1998165" y="355632"/>
                  <a:pt x="1981989" y="390356"/>
                  <a:pt x="1968968" y="426307"/>
                </a:cubicBezTo>
                <a:cubicBezTo>
                  <a:pt x="1964030" y="439840"/>
                  <a:pt x="1960738" y="454013"/>
                  <a:pt x="1956623" y="467820"/>
                </a:cubicBezTo>
                <a:cubicBezTo>
                  <a:pt x="1976740" y="487846"/>
                  <a:pt x="1995943" y="508877"/>
                  <a:pt x="2014231" y="530548"/>
                </a:cubicBezTo>
                <a:cubicBezTo>
                  <a:pt x="2020503" y="503665"/>
                  <a:pt x="2028321" y="477165"/>
                  <a:pt x="2037639" y="451178"/>
                </a:cubicBezTo>
                <a:close/>
                <a:moveTo>
                  <a:pt x="513152" y="1149323"/>
                </a:moveTo>
                <a:cubicBezTo>
                  <a:pt x="513152" y="725114"/>
                  <a:pt x="857039" y="381227"/>
                  <a:pt x="1281248" y="381227"/>
                </a:cubicBezTo>
                <a:cubicBezTo>
                  <a:pt x="1705456" y="381227"/>
                  <a:pt x="2049344" y="725114"/>
                  <a:pt x="2049344" y="1149323"/>
                </a:cubicBezTo>
                <a:cubicBezTo>
                  <a:pt x="2049344" y="1573531"/>
                  <a:pt x="1705456" y="1917419"/>
                  <a:pt x="1281248" y="1917419"/>
                </a:cubicBezTo>
                <a:cubicBezTo>
                  <a:pt x="857249" y="1916916"/>
                  <a:pt x="513654" y="1573321"/>
                  <a:pt x="513152" y="1149323"/>
                </a:cubicBezTo>
                <a:close/>
                <a:moveTo>
                  <a:pt x="586304" y="1149323"/>
                </a:moveTo>
                <a:cubicBezTo>
                  <a:pt x="586304" y="1533133"/>
                  <a:pt x="897437" y="1844267"/>
                  <a:pt x="1281248" y="1844267"/>
                </a:cubicBezTo>
                <a:cubicBezTo>
                  <a:pt x="1665058" y="1844267"/>
                  <a:pt x="1976192" y="1533133"/>
                  <a:pt x="1976192" y="1149323"/>
                </a:cubicBezTo>
                <a:cubicBezTo>
                  <a:pt x="1976192" y="765512"/>
                  <a:pt x="1665058" y="454379"/>
                  <a:pt x="1281248" y="454379"/>
                </a:cubicBezTo>
                <a:cubicBezTo>
                  <a:pt x="897629" y="454832"/>
                  <a:pt x="586761" y="765704"/>
                  <a:pt x="586304" y="1149323"/>
                </a:cubicBezTo>
                <a:close/>
                <a:moveTo>
                  <a:pt x="1784168" y="5044667"/>
                </a:moveTo>
                <a:lnTo>
                  <a:pt x="516443" y="5044667"/>
                </a:lnTo>
                <a:cubicBezTo>
                  <a:pt x="403586" y="5044512"/>
                  <a:pt x="312134" y="4953063"/>
                  <a:pt x="311984" y="4840207"/>
                </a:cubicBezTo>
                <a:lnTo>
                  <a:pt x="311984" y="4551622"/>
                </a:lnTo>
                <a:lnTo>
                  <a:pt x="275408" y="4551622"/>
                </a:lnTo>
                <a:cubicBezTo>
                  <a:pt x="219002" y="4551458"/>
                  <a:pt x="165270" y="4527556"/>
                  <a:pt x="127366" y="4485786"/>
                </a:cubicBezTo>
                <a:cubicBezTo>
                  <a:pt x="88895" y="4443165"/>
                  <a:pt x="69475" y="4386692"/>
                  <a:pt x="73599" y="4329423"/>
                </a:cubicBezTo>
                <a:lnTo>
                  <a:pt x="177841" y="2878270"/>
                </a:lnTo>
                <a:cubicBezTo>
                  <a:pt x="197485" y="2546983"/>
                  <a:pt x="469803" y="2287202"/>
                  <a:pt x="801645" y="2283179"/>
                </a:cubicBezTo>
                <a:lnTo>
                  <a:pt x="1669410" y="2283179"/>
                </a:lnTo>
                <a:cubicBezTo>
                  <a:pt x="2001283" y="2287257"/>
                  <a:pt x="2273573" y="2547130"/>
                  <a:pt x="2293123" y="2878453"/>
                </a:cubicBezTo>
                <a:lnTo>
                  <a:pt x="2379991" y="4086924"/>
                </a:lnTo>
                <a:lnTo>
                  <a:pt x="2448388" y="4017887"/>
                </a:lnTo>
                <a:lnTo>
                  <a:pt x="2366092" y="2873424"/>
                </a:lnTo>
                <a:cubicBezTo>
                  <a:pt x="2343808" y="2503787"/>
                  <a:pt x="2039687" y="2214196"/>
                  <a:pt x="1669410" y="2210027"/>
                </a:cubicBezTo>
                <a:lnTo>
                  <a:pt x="801645" y="2210027"/>
                </a:lnTo>
                <a:cubicBezTo>
                  <a:pt x="431376" y="2214105"/>
                  <a:pt x="127204" y="2503622"/>
                  <a:pt x="104872" y="2873241"/>
                </a:cubicBezTo>
                <a:lnTo>
                  <a:pt x="722" y="4324120"/>
                </a:lnTo>
                <a:cubicBezTo>
                  <a:pt x="-4792" y="4401377"/>
                  <a:pt x="21464" y="4477538"/>
                  <a:pt x="73417" y="4534980"/>
                </a:cubicBezTo>
                <a:cubicBezTo>
                  <a:pt x="116702" y="4582502"/>
                  <a:pt x="175258" y="4613363"/>
                  <a:pt x="238923" y="4622214"/>
                </a:cubicBezTo>
                <a:lnTo>
                  <a:pt x="238923" y="4840116"/>
                </a:lnTo>
                <a:cubicBezTo>
                  <a:pt x="239124" y="4993351"/>
                  <a:pt x="363298" y="5117526"/>
                  <a:pt x="516535" y="5117727"/>
                </a:cubicBezTo>
                <a:lnTo>
                  <a:pt x="1784168" y="5117727"/>
                </a:lnTo>
                <a:close/>
                <a:moveTo>
                  <a:pt x="3365439" y="3821657"/>
                </a:moveTo>
                <a:lnTo>
                  <a:pt x="2269440" y="4917565"/>
                </a:lnTo>
                <a:lnTo>
                  <a:pt x="2321195" y="4969320"/>
                </a:lnTo>
                <a:lnTo>
                  <a:pt x="3417103" y="3873321"/>
                </a:lnTo>
                <a:close/>
                <a:moveTo>
                  <a:pt x="5241331" y="3238727"/>
                </a:moveTo>
                <a:cubicBezTo>
                  <a:pt x="5162391" y="3685027"/>
                  <a:pt x="4808418" y="4031759"/>
                  <a:pt x="4360581" y="4101463"/>
                </a:cubicBezTo>
                <a:cubicBezTo>
                  <a:pt x="4177418" y="4127816"/>
                  <a:pt x="3990542" y="4104545"/>
                  <a:pt x="3819439" y="4034072"/>
                </a:cubicBezTo>
                <a:lnTo>
                  <a:pt x="3356478" y="4477739"/>
                </a:lnTo>
                <a:lnTo>
                  <a:pt x="3238064" y="4477739"/>
                </a:lnTo>
                <a:lnTo>
                  <a:pt x="3238064" y="4609870"/>
                </a:lnTo>
                <a:lnTo>
                  <a:pt x="3010104" y="4843499"/>
                </a:lnTo>
                <a:lnTo>
                  <a:pt x="2872304" y="4843499"/>
                </a:lnTo>
                <a:lnTo>
                  <a:pt x="2872304" y="4975173"/>
                </a:lnTo>
                <a:lnTo>
                  <a:pt x="2564608" y="5303625"/>
                </a:lnTo>
                <a:lnTo>
                  <a:pt x="1976192" y="5300425"/>
                </a:lnTo>
                <a:lnTo>
                  <a:pt x="1976192" y="4767421"/>
                </a:lnTo>
                <a:lnTo>
                  <a:pt x="1986799" y="4756814"/>
                </a:lnTo>
                <a:lnTo>
                  <a:pt x="3255437" y="3476105"/>
                </a:lnTo>
                <a:cubicBezTo>
                  <a:pt x="3175327" y="3290719"/>
                  <a:pt x="3147556" y="3086927"/>
                  <a:pt x="3175153" y="2886866"/>
                </a:cubicBezTo>
                <a:cubicBezTo>
                  <a:pt x="3233803" y="2441288"/>
                  <a:pt x="3566644" y="2080904"/>
                  <a:pt x="4006160" y="1987096"/>
                </a:cubicBezTo>
                <a:cubicBezTo>
                  <a:pt x="4023350" y="1525598"/>
                  <a:pt x="4255517" y="1158467"/>
                  <a:pt x="4539164" y="1158467"/>
                </a:cubicBezTo>
                <a:cubicBezTo>
                  <a:pt x="4834058" y="1158467"/>
                  <a:pt x="5073905" y="1554859"/>
                  <a:pt x="5073905" y="2041960"/>
                </a:cubicBezTo>
                <a:cubicBezTo>
                  <a:pt x="5074042" y="2146055"/>
                  <a:pt x="5062575" y="2249840"/>
                  <a:pt x="5039706" y="2351393"/>
                </a:cubicBezTo>
                <a:lnTo>
                  <a:pt x="5007519" y="2344078"/>
                </a:lnTo>
                <a:cubicBezTo>
                  <a:pt x="5215015" y="2592484"/>
                  <a:pt x="5300758" y="2920561"/>
                  <a:pt x="5241331" y="3238727"/>
                </a:cubicBezTo>
                <a:close/>
                <a:moveTo>
                  <a:pt x="4079495" y="1976306"/>
                </a:moveTo>
                <a:cubicBezTo>
                  <a:pt x="4398776" y="1934097"/>
                  <a:pt x="4719355" y="2044118"/>
                  <a:pt x="4945431" y="2273486"/>
                </a:cubicBezTo>
                <a:cubicBezTo>
                  <a:pt x="4955490" y="2283545"/>
                  <a:pt x="4963719" y="2294883"/>
                  <a:pt x="4973412" y="2305307"/>
                </a:cubicBezTo>
                <a:cubicBezTo>
                  <a:pt x="4991316" y="2218659"/>
                  <a:pt x="5000506" y="2130438"/>
                  <a:pt x="5000844" y="2041960"/>
                </a:cubicBezTo>
                <a:cubicBezTo>
                  <a:pt x="5000844" y="1602682"/>
                  <a:pt x="4789344" y="1231619"/>
                  <a:pt x="4539072" y="1231619"/>
                </a:cubicBezTo>
                <a:cubicBezTo>
                  <a:pt x="4301511" y="1231619"/>
                  <a:pt x="4099246" y="1566472"/>
                  <a:pt x="4079495" y="1976306"/>
                </a:cubicBezTo>
                <a:close/>
                <a:moveTo>
                  <a:pt x="4893494" y="2324967"/>
                </a:moveTo>
                <a:cubicBezTo>
                  <a:pt x="4680813" y="2108803"/>
                  <a:pt x="4378001" y="2006682"/>
                  <a:pt x="4077849" y="2049915"/>
                </a:cubicBezTo>
                <a:cubicBezTo>
                  <a:pt x="4077565" y="2209753"/>
                  <a:pt x="4108307" y="2368136"/>
                  <a:pt x="4168374" y="2516259"/>
                </a:cubicBezTo>
                <a:cubicBezTo>
                  <a:pt x="4295092" y="2367203"/>
                  <a:pt x="4518654" y="2349098"/>
                  <a:pt x="4667710" y="2475816"/>
                </a:cubicBezTo>
                <a:cubicBezTo>
                  <a:pt x="4764975" y="2558505"/>
                  <a:pt x="4810228" y="2687142"/>
                  <a:pt x="4786143" y="2812525"/>
                </a:cubicBezTo>
                <a:lnTo>
                  <a:pt x="4793458" y="2820846"/>
                </a:lnTo>
                <a:cubicBezTo>
                  <a:pt x="4790075" y="2823955"/>
                  <a:pt x="4786417" y="2826058"/>
                  <a:pt x="4782851" y="2828984"/>
                </a:cubicBezTo>
                <a:cubicBezTo>
                  <a:pt x="4738996" y="3020789"/>
                  <a:pt x="4547960" y="3140721"/>
                  <a:pt x="4356165" y="3096876"/>
                </a:cubicBezTo>
                <a:cubicBezTo>
                  <a:pt x="4194160" y="3059834"/>
                  <a:pt x="4079284" y="2915706"/>
                  <a:pt x="4079311" y="2749523"/>
                </a:cubicBezTo>
                <a:cubicBezTo>
                  <a:pt x="4079696" y="2693269"/>
                  <a:pt x="4093558" y="2637929"/>
                  <a:pt x="4119728" y="2588131"/>
                </a:cubicBezTo>
                <a:cubicBezTo>
                  <a:pt x="4044455" y="2422991"/>
                  <a:pt x="4005364" y="2243658"/>
                  <a:pt x="4005062" y="2062168"/>
                </a:cubicBezTo>
                <a:cubicBezTo>
                  <a:pt x="3603266" y="2155145"/>
                  <a:pt x="3301386" y="2487748"/>
                  <a:pt x="3247665" y="2896650"/>
                </a:cubicBezTo>
                <a:cubicBezTo>
                  <a:pt x="3220663" y="3091472"/>
                  <a:pt x="3250015" y="3289942"/>
                  <a:pt x="3332247" y="3468607"/>
                </a:cubicBezTo>
                <a:lnTo>
                  <a:pt x="3342945" y="3491650"/>
                </a:lnTo>
                <a:lnTo>
                  <a:pt x="2049344" y="4797596"/>
                </a:lnTo>
                <a:lnTo>
                  <a:pt x="2049344" y="5227821"/>
                </a:lnTo>
                <a:lnTo>
                  <a:pt x="2533061" y="5230199"/>
                </a:lnTo>
                <a:lnTo>
                  <a:pt x="2799151" y="4946186"/>
                </a:lnTo>
                <a:lnTo>
                  <a:pt x="2799151" y="4770347"/>
                </a:lnTo>
                <a:lnTo>
                  <a:pt x="2979288" y="4770347"/>
                </a:lnTo>
                <a:lnTo>
                  <a:pt x="3164911" y="4580060"/>
                </a:lnTo>
                <a:lnTo>
                  <a:pt x="3164911" y="4404495"/>
                </a:lnTo>
                <a:lnTo>
                  <a:pt x="3327035" y="4404495"/>
                </a:lnTo>
                <a:lnTo>
                  <a:pt x="3804077" y="3947570"/>
                </a:lnTo>
                <a:lnTo>
                  <a:pt x="3826480" y="3957537"/>
                </a:lnTo>
                <a:cubicBezTo>
                  <a:pt x="3990944" y="4029994"/>
                  <a:pt x="4172480" y="4054737"/>
                  <a:pt x="4350340" y="4028951"/>
                </a:cubicBezTo>
                <a:cubicBezTo>
                  <a:pt x="4766886" y="3963919"/>
                  <a:pt x="5095987" y="3641209"/>
                  <a:pt x="5169185" y="3226017"/>
                </a:cubicBezTo>
                <a:cubicBezTo>
                  <a:pt x="5231309" y="2898588"/>
                  <a:pt x="5128193" y="2561577"/>
                  <a:pt x="4893494" y="2324967"/>
                </a:cubicBezTo>
                <a:close/>
                <a:moveTo>
                  <a:pt x="4719392" y="2749523"/>
                </a:moveTo>
                <a:cubicBezTo>
                  <a:pt x="4719483" y="2593124"/>
                  <a:pt x="4592775" y="2466260"/>
                  <a:pt x="4436367" y="2466168"/>
                </a:cubicBezTo>
                <a:cubicBezTo>
                  <a:pt x="4343006" y="2466114"/>
                  <a:pt x="4255608" y="2512081"/>
                  <a:pt x="4202756" y="2589046"/>
                </a:cubicBezTo>
                <a:cubicBezTo>
                  <a:pt x="4287704" y="2749523"/>
                  <a:pt x="4407856" y="2852210"/>
                  <a:pt x="4539164" y="2852210"/>
                </a:cubicBezTo>
                <a:cubicBezTo>
                  <a:pt x="4603281" y="2850875"/>
                  <a:pt x="4665195" y="2828582"/>
                  <a:pt x="4715460" y="2788751"/>
                </a:cubicBezTo>
                <a:cubicBezTo>
                  <a:pt x="4717691" y="2775784"/>
                  <a:pt x="4719008" y="2762672"/>
                  <a:pt x="4719392" y="2749523"/>
                </a:cubicBezTo>
                <a:close/>
                <a:moveTo>
                  <a:pt x="4164717" y="2671616"/>
                </a:moveTo>
                <a:cubicBezTo>
                  <a:pt x="4156972" y="2696871"/>
                  <a:pt x="4152848" y="2723106"/>
                  <a:pt x="4152464" y="2749523"/>
                </a:cubicBezTo>
                <a:cubicBezTo>
                  <a:pt x="4152180" y="2905675"/>
                  <a:pt x="4278532" y="3032484"/>
                  <a:pt x="4434684" y="3032767"/>
                </a:cubicBezTo>
                <a:cubicBezTo>
                  <a:pt x="4533970" y="3032941"/>
                  <a:pt x="4626068" y="2981040"/>
                  <a:pt x="4677329" y="2896010"/>
                </a:cubicBezTo>
                <a:cubicBezTo>
                  <a:pt x="4633795" y="2915240"/>
                  <a:pt x="4586758" y="2925262"/>
                  <a:pt x="4539164" y="2925453"/>
                </a:cubicBezTo>
                <a:cubicBezTo>
                  <a:pt x="4393408" y="2925453"/>
                  <a:pt x="4261186" y="2828344"/>
                  <a:pt x="4164717" y="2671616"/>
                </a:cubicBezTo>
                <a:close/>
              </a:path>
            </a:pathLst>
          </a:custGeom>
          <a:solidFill>
            <a:srgbClr val="83DDF9"/>
          </a:solidFill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758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6FD3AAD-AA67-2EDC-0740-4ECAD13EF09D}"/>
              </a:ext>
            </a:extLst>
          </p:cNvPr>
          <p:cNvGrpSpPr/>
          <p:nvPr/>
        </p:nvGrpSpPr>
        <p:grpSpPr>
          <a:xfrm rot="10800000">
            <a:off x="0" y="-30971"/>
            <a:ext cx="12192000" cy="6888971"/>
            <a:chOff x="0" y="-15485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37146003-85FE-6D70-12FE-66D5911743E8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8FE3850F-2E3C-8C98-9D31-57EDB0E2FE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7000"/>
            </a:blip>
            <a:srcRect t="5406" b="42638"/>
            <a:stretch/>
          </p:blipFill>
          <p:spPr>
            <a:xfrm>
              <a:off x="0" y="1"/>
              <a:ext cx="12192000" cy="2612159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1794847"/>
            <a:ext cx="10369296" cy="3427413"/>
          </a:xfrm>
        </p:spPr>
        <p:txBody>
          <a:bodyPr/>
          <a:lstStyle/>
          <a:p>
            <a:pPr>
              <a:buClr>
                <a:srgbClr val="00EC86"/>
              </a:buClr>
            </a:pPr>
            <a:r>
              <a:rPr lang="en-US" sz="1800" b="0" i="0" dirty="0">
                <a:solidFill>
                  <a:srgbClr val="242424"/>
                </a:solidFill>
                <a:effectLst/>
                <a:latin typeface="+mj-lt"/>
              </a:rPr>
              <a:t> </a:t>
            </a:r>
            <a:r>
              <a:rPr lang="en-US" sz="1800" b="0" i="0" dirty="0">
                <a:effectLst/>
                <a:latin typeface="+mj-lt"/>
              </a:rPr>
              <a:t>Python 3.9 </a:t>
            </a:r>
            <a:r>
              <a:rPr lang="en-US" sz="1800" dirty="0">
                <a:latin typeface="+mj-lt"/>
              </a:rPr>
              <a:t>arrived with </a:t>
            </a:r>
            <a:r>
              <a:rPr lang="en-US" sz="1800" b="0" i="0" dirty="0">
                <a:effectLst/>
                <a:latin typeface="+mj-lt"/>
              </a:rPr>
              <a:t>Pro 3.0 (and Enterprise 11)</a:t>
            </a:r>
          </a:p>
          <a:p>
            <a:pPr>
              <a:buClr>
                <a:srgbClr val="00EC86"/>
              </a:buClr>
            </a:pPr>
            <a:endParaRPr lang="en-US" sz="1800" dirty="0">
              <a:latin typeface="+mj-lt"/>
            </a:endParaRPr>
          </a:p>
          <a:p>
            <a:pPr>
              <a:buClr>
                <a:srgbClr val="00EC86"/>
              </a:buClr>
            </a:pPr>
            <a:r>
              <a:rPr lang="en-US" sz="1800" b="0" i="0" dirty="0">
                <a:effectLst/>
                <a:latin typeface="+mj-lt"/>
              </a:rPr>
              <a:t> Some deprecations -  especially in the collections module</a:t>
            </a:r>
          </a:p>
          <a:p>
            <a:pPr>
              <a:buClr>
                <a:srgbClr val="00EC86"/>
              </a:buClr>
            </a:pPr>
            <a:endParaRPr lang="en-US" sz="1800" dirty="0">
              <a:latin typeface="+mj-lt"/>
            </a:endParaRPr>
          </a:p>
          <a:p>
            <a:pPr>
              <a:buClr>
                <a:srgbClr val="00EC86"/>
              </a:buClr>
            </a:pPr>
            <a:r>
              <a:rPr lang="en-US" sz="1800" dirty="0">
                <a:latin typeface="+mj-lt"/>
              </a:rPr>
              <a:t> Test </a:t>
            </a:r>
            <a:r>
              <a:rPr lang="en-US" sz="1800" b="0" i="0" dirty="0">
                <a:effectLst/>
                <a:latin typeface="+mj-lt"/>
              </a:rPr>
              <a:t>code to ensure script dependencies have Python 3.9 packages</a:t>
            </a:r>
            <a:endParaRPr lang="en-US" sz="1800" b="0" dirty="0">
              <a:latin typeface="+mj-lt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1136479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00EC86"/>
                </a:solidFill>
              </a:rPr>
              <a:t>ArcGIS Pro 3.0 and Enterprise 11</a:t>
            </a:r>
            <a:endParaRPr lang="en-US" sz="1800" b="0" dirty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682625"/>
            <a:ext cx="10369296" cy="430887"/>
          </a:xfrm>
        </p:spPr>
        <p:txBody>
          <a:bodyPr/>
          <a:lstStyle/>
          <a:p>
            <a:r>
              <a:rPr lang="en-US" sz="2800" b="0" dirty="0"/>
              <a:t>Python 3.9</a:t>
            </a:r>
          </a:p>
        </p:txBody>
      </p:sp>
    </p:spTree>
    <p:extLst>
      <p:ext uri="{BB962C8B-B14F-4D97-AF65-F5344CB8AC3E}">
        <p14:creationId xmlns:p14="http://schemas.microsoft.com/office/powerpoint/2010/main" val="2255041143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0066D9E-351D-3820-2F4B-8478B8B4F353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6" name="gradient background1">
              <a:extLst>
                <a:ext uri="{FF2B5EF4-FFF2-40B4-BE49-F238E27FC236}">
                  <a16:creationId xmlns:a16="http://schemas.microsoft.com/office/drawing/2014/main" id="{AD774730-F7A2-2DFD-3977-10AC2102A3D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DE96EBE9-6B30-E383-2FC7-BF67907D2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>
              <a:buClr>
                <a:srgbClr val="00EC86"/>
              </a:buClr>
            </a:pPr>
            <a:r>
              <a:rPr lang="en-US" sz="2400"/>
              <a:t>List of Python libraries in runtimes:</a:t>
            </a:r>
          </a:p>
          <a:p>
            <a:pPr lvl="1">
              <a:buClr>
                <a:srgbClr val="00EC86"/>
              </a:buClr>
            </a:pPr>
            <a:r>
              <a:rPr lang="en-US" sz="2000"/>
              <a:t>ArcGIS Pro – </a:t>
            </a:r>
            <a:r>
              <a:rPr lang="en-US" sz="2000">
                <a:hlinkClick r:id="rId4"/>
              </a:rPr>
              <a:t>Work with Python packages</a:t>
            </a:r>
            <a:endParaRPr lang="en-US" sz="2000"/>
          </a:p>
          <a:p>
            <a:pPr lvl="1">
              <a:buClr>
                <a:srgbClr val="00EC86"/>
              </a:buClr>
            </a:pPr>
            <a:r>
              <a:rPr lang="en-US" sz="2000"/>
              <a:t>ArcGIS Enterprise and ArcGIS Online - </a:t>
            </a:r>
            <a:r>
              <a:rPr lang="en-US" sz="2000" b="0">
                <a:hlinkClick r:id="rId5"/>
              </a:rPr>
              <a:t>ArcGIS Notebook Runtime Manifests</a:t>
            </a:r>
            <a:endParaRPr lang="en-US" sz="2000" b="0"/>
          </a:p>
          <a:p>
            <a:pPr lvl="1">
              <a:buClr>
                <a:srgbClr val="00EC86"/>
              </a:buClr>
            </a:pPr>
            <a:endParaRPr lang="en-US" sz="2000"/>
          </a:p>
          <a:p>
            <a:pPr>
              <a:buClr>
                <a:srgbClr val="00EC86"/>
              </a:buClr>
            </a:pPr>
            <a:r>
              <a:rPr lang="en-US" sz="2200" b="0"/>
              <a:t>Code Samples:</a:t>
            </a:r>
          </a:p>
          <a:p>
            <a:pPr lvl="1">
              <a:buClr>
                <a:srgbClr val="00EC86"/>
              </a:buClr>
            </a:pPr>
            <a:r>
              <a:rPr lang="en-US" sz="2000" b="0"/>
              <a:t>ArcPy – </a:t>
            </a:r>
            <a:r>
              <a:rPr lang="en-US" sz="2000" b="0">
                <a:hlinkClick r:id="rId6"/>
              </a:rPr>
              <a:t>ArcGIS Pro Python reference</a:t>
            </a:r>
            <a:endParaRPr lang="en-US" sz="2000" b="0"/>
          </a:p>
          <a:p>
            <a:pPr lvl="1">
              <a:buClr>
                <a:srgbClr val="00EC86"/>
              </a:buClr>
            </a:pPr>
            <a:r>
              <a:rPr lang="en-US" sz="2000"/>
              <a:t>ArcGIS API for Python – </a:t>
            </a:r>
            <a:r>
              <a:rPr lang="en-US" sz="2000">
                <a:hlinkClick r:id="rId7"/>
              </a:rPr>
              <a:t>Sample Notebooks</a:t>
            </a:r>
            <a:r>
              <a:rPr lang="en-US" sz="2000"/>
              <a:t>, </a:t>
            </a:r>
            <a:r>
              <a:rPr lang="en-US" sz="2000">
                <a:hlinkClick r:id="rId8"/>
              </a:rPr>
              <a:t>Scripting with ArcGIS API for Python</a:t>
            </a:r>
            <a:endParaRPr lang="en-US" sz="2000" b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tabLst>
                <a:tab pos="276225" algn="l"/>
              </a:tabLst>
            </a:pPr>
            <a:r>
              <a:rPr lang="en-US">
                <a:solidFill>
                  <a:srgbClr val="00EC86"/>
                </a:solidFill>
              </a:rPr>
              <a:t>Help and Samples</a:t>
            </a:r>
            <a:endParaRPr lang="en-US" sz="1800" b="0">
              <a:solidFill>
                <a:srgbClr val="00EC8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45178"/>
            <a:ext cx="10369296" cy="430887"/>
          </a:xfrm>
        </p:spPr>
        <p:txBody>
          <a:bodyPr/>
          <a:lstStyle/>
          <a:p>
            <a:r>
              <a:rPr lang="en-US" sz="2800" b="0"/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04678771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5DA7464-42D3-54B2-CB51-009F64DBA3D5}"/>
              </a:ext>
            </a:extLst>
          </p:cNvPr>
          <p:cNvGrpSpPr/>
          <p:nvPr/>
        </p:nvGrpSpPr>
        <p:grpSpPr>
          <a:xfrm rot="10800000">
            <a:off x="0" y="-30971"/>
            <a:ext cx="12192000" cy="6888971"/>
            <a:chOff x="0" y="-15485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39A83509-B6D5-14EF-5867-7B32543808E8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6573430-75FA-0BA2-13DE-1AB7AF862E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7000"/>
            </a:blip>
            <a:srcRect t="5406" b="42638"/>
            <a:stretch/>
          </p:blipFill>
          <p:spPr>
            <a:xfrm>
              <a:off x="0" y="1"/>
              <a:ext cx="12192000" cy="2612159"/>
            </a:xfrm>
            <a:prstGeom prst="rect">
              <a:avLst/>
            </a:prstGeom>
          </p:spPr>
        </p:pic>
      </p:grpSp>
      <p:sp>
        <p:nvSpPr>
          <p:cNvPr id="7" name="object 4">
            <a:extLst>
              <a:ext uri="{FF2B5EF4-FFF2-40B4-BE49-F238E27FC236}">
                <a16:creationId xmlns:a16="http://schemas.microsoft.com/office/drawing/2014/main" id="{28A6AFB8-7F49-47CF-84E0-CEB5708A248A}"/>
              </a:ext>
            </a:extLst>
          </p:cNvPr>
          <p:cNvSpPr txBox="1">
            <a:spLocks/>
          </p:cNvSpPr>
          <p:nvPr/>
        </p:nvSpPr>
        <p:spPr>
          <a:xfrm>
            <a:off x="673099" y="536006"/>
            <a:ext cx="2306583" cy="505267"/>
          </a:xfrm>
          <a:prstGeom prst="rect">
            <a:avLst/>
          </a:prstGeom>
          <a:noFill/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3200" spc="-10"/>
              <a:t>Conclusion</a:t>
            </a:r>
            <a:endParaRPr lang="en-US" sz="3200"/>
          </a:p>
        </p:txBody>
      </p:sp>
      <p:sp>
        <p:nvSpPr>
          <p:cNvPr id="10" name="object 5">
            <a:extLst>
              <a:ext uri="{FF2B5EF4-FFF2-40B4-BE49-F238E27FC236}">
                <a16:creationId xmlns:a16="http://schemas.microsoft.com/office/drawing/2014/main" id="{56895D2A-8B63-49CC-80BC-5256D745061C}"/>
              </a:ext>
            </a:extLst>
          </p:cNvPr>
          <p:cNvSpPr txBox="1"/>
          <p:nvPr/>
        </p:nvSpPr>
        <p:spPr>
          <a:xfrm>
            <a:off x="673099" y="1041273"/>
            <a:ext cx="10539339" cy="2757165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lang="en-US" sz="2800" dirty="0">
                <a:solidFill>
                  <a:srgbClr val="FFFFFF"/>
                </a:solidFill>
                <a:cs typeface="Calibri"/>
              </a:rPr>
              <a:t>Python</a:t>
            </a:r>
            <a:r>
              <a:rPr lang="en-US" sz="2800" spc="-7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20" dirty="0">
                <a:solidFill>
                  <a:srgbClr val="FFFFFF"/>
                </a:solidFill>
                <a:cs typeface="Calibri"/>
              </a:rPr>
              <a:t>integrates</a:t>
            </a:r>
            <a:r>
              <a:rPr lang="en-US"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across</a:t>
            </a:r>
            <a:r>
              <a:rPr lang="en-US" sz="28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cs typeface="Calibri"/>
              </a:rPr>
              <a:t>platform</a:t>
            </a:r>
          </a:p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endParaRPr lang="en-US" sz="2800" dirty="0"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lang="en-US"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cs typeface="Calibri"/>
              </a:rPr>
              <a:t>ArcGIS</a:t>
            </a:r>
            <a:r>
              <a:rPr lang="en-US" sz="2800" spc="-6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Python</a:t>
            </a:r>
            <a:r>
              <a:rPr lang="en-US"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spc="-10" dirty="0">
                <a:solidFill>
                  <a:srgbClr val="FFFFFF"/>
                </a:solidFill>
                <a:cs typeface="Calibri"/>
              </a:rPr>
              <a:t>libraries</a:t>
            </a:r>
            <a:r>
              <a:rPr lang="en-US" sz="2800" spc="-7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are</a:t>
            </a:r>
            <a:r>
              <a:rPr lang="en-US" sz="2800" spc="-7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more</a:t>
            </a:r>
            <a:r>
              <a:rPr lang="en-US" sz="2800" spc="-55" dirty="0">
                <a:solidFill>
                  <a:srgbClr val="FFFFFF"/>
                </a:solidFill>
                <a:cs typeface="Calibri"/>
              </a:rPr>
              <a:t> accessible</a:t>
            </a:r>
            <a:endParaRPr lang="en-US" sz="2800" spc="-10" dirty="0">
              <a:solidFill>
                <a:srgbClr val="FFFFFF"/>
              </a:solidFill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endParaRPr lang="en-US" sz="2800" dirty="0">
              <a:cs typeface="Calibri"/>
            </a:endParaRPr>
          </a:p>
          <a:p>
            <a:pPr marL="189230" marR="11557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9545"/>
              <a:buFont typeface="Arial"/>
              <a:buChar char="•"/>
              <a:tabLst>
                <a:tab pos="189865" algn="l"/>
              </a:tabLst>
            </a:pPr>
            <a:r>
              <a:rPr lang="en-US" sz="2800" dirty="0">
                <a:solidFill>
                  <a:srgbClr val="FFFFFF"/>
                </a:solidFill>
                <a:cs typeface="Calibri"/>
              </a:rPr>
              <a:t>Python</a:t>
            </a:r>
            <a:r>
              <a:rPr lang="en-US" sz="2800" spc="-5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provides</a:t>
            </a:r>
            <a:r>
              <a:rPr lang="en-US" sz="2800" spc="36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the best</a:t>
            </a:r>
            <a:r>
              <a:rPr lang="en-US" sz="2800" spc="-45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of</a:t>
            </a:r>
            <a:r>
              <a:rPr lang="en-US" sz="2800" spc="-5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the</a:t>
            </a:r>
            <a:r>
              <a:rPr lang="en-US"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open</a:t>
            </a:r>
            <a:r>
              <a:rPr lang="en-US"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source</a:t>
            </a:r>
            <a:r>
              <a:rPr lang="en-US" sz="2800" spc="-6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2800" dirty="0">
                <a:solidFill>
                  <a:srgbClr val="FFFFFF"/>
                </a:solidFill>
                <a:cs typeface="Calibri"/>
              </a:rPr>
              <a:t>world</a:t>
            </a:r>
            <a:r>
              <a:rPr lang="en-US" sz="2800" spc="-60" dirty="0">
                <a:solidFill>
                  <a:srgbClr val="FFFFFF"/>
                </a:solidFill>
                <a:cs typeface="Calibri"/>
              </a:rPr>
              <a:t> and GIS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47422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21A8D64-5ED7-C677-405B-30AB7E4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Us On Social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9D668-8282-F4FB-305F-1D83415E5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And Join the Conversation Using #</a:t>
            </a:r>
            <a:r>
              <a:rPr lang="en-US" dirty="0" err="1">
                <a:solidFill>
                  <a:srgbClr val="EAFF46"/>
                </a:solidFill>
              </a:rPr>
              <a:t>EsriDevSummit</a:t>
            </a:r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3D5F36-F14B-3032-5F09-51F9F5C4D5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60610" y="1913916"/>
            <a:ext cx="4194148" cy="3772466"/>
          </a:xfrm>
        </p:spPr>
        <p:txBody>
          <a:bodyPr/>
          <a:lstStyle/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3"/>
              </a:rPr>
              <a:t>twitter.com/EsriDevs</a:t>
            </a:r>
            <a:endParaRPr lang="en-US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5"/>
              </a:rPr>
              <a:t>twitter.com/EsriDevEvents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6"/>
              </a:rPr>
              <a:t>youtube.com/@EsriDevs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7"/>
              </a:rPr>
              <a:t>links.esri.com/DevVideos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8"/>
              </a:rPr>
              <a:t>github.com/Esri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9"/>
              </a:rPr>
              <a:t>github.com/EsriDevEvents</a:t>
            </a:r>
            <a:endParaRPr lang="en-US" u="sng" dirty="0">
              <a:effectLst/>
              <a:latin typeface="Helvetica Neue" panose="02000503000000020004" pitchFamily="2" charset="0"/>
              <a:hlinkClick r:id="rId4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10"/>
              </a:rPr>
              <a:t>links.esri.com/EsriDevCommunity </a:t>
            </a:r>
            <a:endParaRPr lang="en-US" u="sng" dirty="0">
              <a:effectLst/>
              <a:latin typeface="Helvetica Neue" panose="02000503000000020004" pitchFamily="2" charset="0"/>
            </a:endParaRPr>
          </a:p>
          <a:p>
            <a:pPr marL="0" indent="0">
              <a:buClr>
                <a:srgbClr val="EAFF46"/>
              </a:buClr>
              <a:buNone/>
            </a:pPr>
            <a:endParaRPr 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7DF767-D185-20C2-2FFC-EBC770487E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57" y="4275113"/>
            <a:ext cx="342000" cy="342000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AABD6F9B-3FF5-2875-37EB-7ECF20CCE8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44" y="1990318"/>
            <a:ext cx="341627" cy="341627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17485D76-66F7-985C-C794-146068E93A7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4244" y="2528617"/>
            <a:ext cx="341627" cy="341627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530C532-543B-F3FC-4AFC-1D9AFC8951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244" y="4837738"/>
            <a:ext cx="342000" cy="3420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1638F7A-A742-1731-24F2-3171BD9BA6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057" y="3132529"/>
            <a:ext cx="342000" cy="342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693A709-4913-1E78-FBCC-FF807C07A7E7}"/>
              </a:ext>
            </a:extLst>
          </p:cNvPr>
          <p:cNvSpPr/>
          <p:nvPr/>
        </p:nvSpPr>
        <p:spPr bwMode="auto">
          <a:xfrm>
            <a:off x="994056" y="3706522"/>
            <a:ext cx="342000" cy="342000"/>
          </a:xfrm>
          <a:prstGeom prst="ellipse">
            <a:avLst/>
          </a:prstGeom>
          <a:blipFill dpi="0"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ES" sz="1400">
              <a:solidFill>
                <a:schemeClr val="bg1"/>
              </a:solidFill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6E0C8EC-5698-D4CF-891A-0BC892F568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4056" y="5420784"/>
            <a:ext cx="342000" cy="34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2C7BC-6043-F5B8-5C86-894322CC5B9F}"/>
              </a:ext>
            </a:extLst>
          </p:cNvPr>
          <p:cNvSpPr txBox="1"/>
          <p:nvPr/>
        </p:nvSpPr>
        <p:spPr>
          <a:xfrm>
            <a:off x="4092329" y="2043831"/>
            <a:ext cx="4857966" cy="390395"/>
          </a:xfrm>
          <a:prstGeom prst="rect">
            <a:avLst/>
          </a:prstGeom>
          <a:noFill/>
          <a:effectLst/>
        </p:spPr>
        <p:txBody>
          <a:bodyPr wrap="square" lIns="0" tIns="0" rIns="0" bIns="0" rtlCol="0" anchor="t">
            <a:noAutofit/>
          </a:bodyPr>
          <a:lstStyle/>
          <a:p>
            <a:pPr eaLnBrk="0" hangingPunct="0"/>
            <a:r>
              <a:rPr lang="en-US" sz="2000" dirty="0">
                <a:ea typeface="+mn-ea"/>
                <a:cs typeface="+mn-cs"/>
              </a:rPr>
              <a:t>#esridevsummit</a:t>
            </a:r>
            <a:r>
              <a:rPr lang="en-US" sz="2000" dirty="0"/>
              <a:t>, #esridevsummit23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267565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EABC91E-FA0A-DD46-9A60-1368098CAE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2">
            <a:extLst>
              <a:ext uri="{FF2B5EF4-FFF2-40B4-BE49-F238E27FC236}">
                <a16:creationId xmlns:a16="http://schemas.microsoft.com/office/drawing/2014/main" id="{ADD9B586-FF58-1B3F-FE3A-6800DCB9B66E}"/>
              </a:ext>
            </a:extLst>
          </p:cNvPr>
          <p:cNvSpPr txBox="1">
            <a:spLocks/>
          </p:cNvSpPr>
          <p:nvPr/>
        </p:nvSpPr>
        <p:spPr>
          <a:xfrm>
            <a:off x="851087" y="900403"/>
            <a:ext cx="10369296" cy="466344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Please Share Your Feedback in the App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0C6C15-C1AB-E811-EE38-9EF58372007F}"/>
              </a:ext>
            </a:extLst>
          </p:cNvPr>
          <p:cNvGrpSpPr/>
          <p:nvPr/>
        </p:nvGrpSpPr>
        <p:grpSpPr>
          <a:xfrm>
            <a:off x="851087" y="1683638"/>
            <a:ext cx="9354185" cy="4336701"/>
            <a:chOff x="851087" y="1683638"/>
            <a:chExt cx="935418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A02D20-6528-FF40-4E58-0647F231C7E5}"/>
                </a:ext>
              </a:extLst>
            </p:cNvPr>
            <p:cNvSpPr txBox="1"/>
            <p:nvPr/>
          </p:nvSpPr>
          <p:spPr>
            <a:xfrm>
              <a:off x="945300" y="1683638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8E8D7B-E841-F849-9F44-6F210F73E20E}"/>
                </a:ext>
              </a:extLst>
            </p:cNvPr>
            <p:cNvSpPr txBox="1"/>
            <p:nvPr/>
          </p:nvSpPr>
          <p:spPr>
            <a:xfrm>
              <a:off x="3415615" y="1683638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1F6563-5153-EC66-3C4F-501D87B67F7B}"/>
                </a:ext>
              </a:extLst>
            </p:cNvPr>
            <p:cNvSpPr txBox="1"/>
            <p:nvPr/>
          </p:nvSpPr>
          <p:spPr>
            <a:xfrm>
              <a:off x="5896688" y="1683638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982B3E-E7DD-9C14-4F56-EDC299CEDA3A}"/>
                </a:ext>
              </a:extLst>
            </p:cNvPr>
            <p:cNvSpPr txBox="1"/>
            <p:nvPr/>
          </p:nvSpPr>
          <p:spPr>
            <a:xfrm>
              <a:off x="8377761" y="1683638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001BC6-71EF-AEC4-FDE9-3757394066DC}"/>
                </a:ext>
              </a:extLst>
            </p:cNvPr>
            <p:cNvGrpSpPr/>
            <p:nvPr/>
          </p:nvGrpSpPr>
          <p:grpSpPr>
            <a:xfrm>
              <a:off x="3328574" y="2504270"/>
              <a:ext cx="1921724" cy="3516069"/>
              <a:chOff x="3125273" y="2289667"/>
              <a:chExt cx="1745068" cy="3192852"/>
            </a:xfrm>
          </p:grpSpPr>
          <p:pic>
            <p:nvPicPr>
              <p:cNvPr id="11" name="Picture 10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CA56ADC7-6771-7139-1AE7-9410BE34DD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2" name="Picture 8">
                <a:extLst>
                  <a:ext uri="{FF2B5EF4-FFF2-40B4-BE49-F238E27FC236}">
                    <a16:creationId xmlns:a16="http://schemas.microsoft.com/office/drawing/2014/main" id="{210AF1CB-8C94-EDBA-1A63-A92E8FD6D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8D490BA5-C56A-7ACF-83EF-9DD13EA3E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2C8033-0622-9C41-AC31-900E3B0AAF99}"/>
                </a:ext>
              </a:extLst>
            </p:cNvPr>
            <p:cNvGrpSpPr/>
            <p:nvPr/>
          </p:nvGrpSpPr>
          <p:grpSpPr>
            <a:xfrm>
              <a:off x="5806061" y="2504270"/>
              <a:ext cx="1921724" cy="3516069"/>
              <a:chOff x="5226240" y="2289667"/>
              <a:chExt cx="1745068" cy="319285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92022E52-DF17-4C73-CCD8-AB4EF49DFB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9319B85-6600-E7F8-F825-8E05C8450F46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17" name="Picture 8">
                <a:extLst>
                  <a:ext uri="{FF2B5EF4-FFF2-40B4-BE49-F238E27FC236}">
                    <a16:creationId xmlns:a16="http://schemas.microsoft.com/office/drawing/2014/main" id="{AEC8A23C-506A-61BE-0911-9D39243DE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2302755-390E-4DE4-D289-C900642F49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42AD47E4-3B5A-12DD-8639-DE28C74C9E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FE39B7-51E3-534C-1B4F-BFA94325BB9C}"/>
                </a:ext>
              </a:extLst>
            </p:cNvPr>
            <p:cNvGrpSpPr/>
            <p:nvPr/>
          </p:nvGrpSpPr>
          <p:grpSpPr>
            <a:xfrm>
              <a:off x="8283548" y="2504270"/>
              <a:ext cx="1921724" cy="3516069"/>
              <a:chOff x="8728788" y="2289666"/>
              <a:chExt cx="1921724" cy="3516069"/>
            </a:xfrm>
          </p:grpSpPr>
          <p:pic>
            <p:nvPicPr>
              <p:cNvPr id="26" name="Picture 8">
                <a:extLst>
                  <a:ext uri="{FF2B5EF4-FFF2-40B4-BE49-F238E27FC236}">
                    <a16:creationId xmlns:a16="http://schemas.microsoft.com/office/drawing/2014/main" id="{3929FED8-D2EF-03C0-93A6-4C31E2C3C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57BFE5D4-E948-BD4A-C28D-18D905633553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78041B4E-A864-B785-BBA8-64BD69AED1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F4958E2D-CAA9-190E-0E77-CED6D564FF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6AC8DC-AF5D-1397-7FED-A2365EF644FA}"/>
                </a:ext>
              </a:extLst>
            </p:cNvPr>
            <p:cNvGrpSpPr/>
            <p:nvPr/>
          </p:nvGrpSpPr>
          <p:grpSpPr>
            <a:xfrm>
              <a:off x="851087" y="2504270"/>
              <a:ext cx="1921724" cy="3516069"/>
              <a:chOff x="1511487" y="2504270"/>
              <a:chExt cx="1921724" cy="3516069"/>
            </a:xfrm>
          </p:grpSpPr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A8164736-1EE3-FA52-D7D9-27FE4E818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5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1511487" y="2504270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6A3F0BC-4C3C-10B3-94CD-8E82F8F4C4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alphaModFix/>
              </a:blip>
              <a:srcRect l="239" t="4174" r="-239" b="12799"/>
              <a:stretch/>
            </p:blipFill>
            <p:spPr>
              <a:xfrm>
                <a:off x="1581621" y="2647837"/>
                <a:ext cx="1785525" cy="320814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391C0A3-87C6-49C8-C93A-0FB5DDAB0DB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4441" t="11027" r="12508" b="25646"/>
              <a:stretch/>
            </p:blipFill>
            <p:spPr>
              <a:xfrm>
                <a:off x="1622425" y="3540124"/>
                <a:ext cx="1695450" cy="638175"/>
              </a:xfrm>
              <a:prstGeom prst="rect">
                <a:avLst/>
              </a:prstGeom>
            </p:spPr>
          </p:pic>
        </p:grpSp>
        <p:sp>
          <p:nvSpPr>
            <p:cNvPr id="35" name="Right Arrow 38">
              <a:extLst>
                <a:ext uri="{FF2B5EF4-FFF2-40B4-BE49-F238E27FC236}">
                  <a16:creationId xmlns:a16="http://schemas.microsoft.com/office/drawing/2014/main" id="{9ED067BA-0F57-85CD-1CF4-9D20523B1738}"/>
                </a:ext>
              </a:extLst>
            </p:cNvPr>
            <p:cNvSpPr/>
            <p:nvPr/>
          </p:nvSpPr>
          <p:spPr bwMode="auto">
            <a:xfrm>
              <a:off x="2409913" y="3632943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6" name="Right Arrow 38">
              <a:extLst>
                <a:ext uri="{FF2B5EF4-FFF2-40B4-BE49-F238E27FC236}">
                  <a16:creationId xmlns:a16="http://schemas.microsoft.com/office/drawing/2014/main" id="{31A89FFB-986B-3EB5-BF0F-884988391A85}"/>
                </a:ext>
              </a:extLst>
            </p:cNvPr>
            <p:cNvSpPr/>
            <p:nvPr/>
          </p:nvSpPr>
          <p:spPr bwMode="auto">
            <a:xfrm>
              <a:off x="4879649" y="4350789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37" name="Right Arrow 38">
              <a:extLst>
                <a:ext uri="{FF2B5EF4-FFF2-40B4-BE49-F238E27FC236}">
                  <a16:creationId xmlns:a16="http://schemas.microsoft.com/office/drawing/2014/main" id="{46C0B22E-027C-1E75-17EE-DD60CEFF3AF3}"/>
                </a:ext>
              </a:extLst>
            </p:cNvPr>
            <p:cNvSpPr/>
            <p:nvPr/>
          </p:nvSpPr>
          <p:spPr bwMode="auto">
            <a:xfrm>
              <a:off x="7366475" y="4350789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3721226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1C9C39-F98C-A31A-CA32-D7C23D2ED2A9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A836F16D-8EA3-60C7-7C6F-5EA6935E5D39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B1BF31B-5E5F-4A55-52FC-513868F83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5" name="Picture 4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0F24B92F-C274-7613-1111-5D942A8D2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2C4219-651A-CB15-28A1-98D5AFBEDD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807202"/>
            <a:ext cx="4524861" cy="1399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17C49-7DE7-3305-BEEB-B4FD71B889EC}"/>
              </a:ext>
            </a:extLst>
          </p:cNvPr>
          <p:cNvSpPr/>
          <p:nvPr/>
        </p:nvSpPr>
        <p:spPr>
          <a:xfrm>
            <a:off x="1215026" y="4206240"/>
            <a:ext cx="434171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EF5347">
                    <a:alpha val="60000"/>
                  </a:srgbClr>
                </a:solidFill>
              </a:rPr>
              <a:t>Copyright © 2023 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972851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9E821A-24DB-88E1-63B8-943EA4A30A22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6" name="gradient background1">
              <a:extLst>
                <a:ext uri="{FF2B5EF4-FFF2-40B4-BE49-F238E27FC236}">
                  <a16:creationId xmlns:a16="http://schemas.microsoft.com/office/drawing/2014/main" id="{EF2524D8-9451-DD17-DA16-13947A08E116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B593E87C-4F71-F9D0-7F9A-FDB413D36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744787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dirty="0">
                <a:ea typeface="+mn-lt"/>
                <a:cs typeface="+mn-lt"/>
              </a:rPr>
              <a:t>Thank you for joining us.  Please feel free to ask questions throughout the session with Pigeonhole.</a:t>
            </a:r>
            <a:endParaRPr lang="en-US" dirty="0">
              <a:ea typeface="ＭＳ Ｐゴシック"/>
              <a:cs typeface="+mn-lt"/>
            </a:endParaRPr>
          </a:p>
          <a:p>
            <a:pPr>
              <a:buClr>
                <a:srgbClr val="00EC86"/>
              </a:buClr>
            </a:pPr>
            <a:endParaRPr lang="en-US" dirty="0">
              <a:ea typeface="+mn-lt"/>
              <a:cs typeface="+mn-lt"/>
            </a:endParaRPr>
          </a:p>
          <a:p>
            <a:pPr>
              <a:buClr>
                <a:srgbClr val="00EC86"/>
              </a:buClr>
            </a:pPr>
            <a:r>
              <a:rPr lang="en-US" dirty="0">
                <a:ea typeface="+mn-lt"/>
                <a:cs typeface="+mn-lt"/>
              </a:rPr>
              <a:t>We will answer live and Pigeonhole questions during our Q&amp;A.  </a:t>
            </a:r>
            <a:endParaRPr lang="en-US" dirty="0">
              <a:ea typeface="ＭＳ Ｐゴシック"/>
              <a:cs typeface="+mn-lt"/>
            </a:endParaRPr>
          </a:p>
          <a:p>
            <a:pPr>
              <a:buClr>
                <a:srgbClr val="00EC86"/>
              </a:buClr>
            </a:pPr>
            <a:endParaRPr lang="en-US" dirty="0">
              <a:ea typeface="+mn-lt"/>
              <a:cs typeface="+mn-lt"/>
            </a:endParaRPr>
          </a:p>
          <a:p>
            <a:pPr>
              <a:buClr>
                <a:srgbClr val="00EC86"/>
              </a:buClr>
            </a:pPr>
            <a:r>
              <a:rPr lang="en-US" dirty="0">
                <a:ea typeface="+mn-lt"/>
                <a:cs typeface="+mn-lt"/>
              </a:rPr>
              <a:t>If we’re unable to answer your question, we’ll do our best to answer them in Pigeonhole during the conference or follow up directly if you provide your name.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2086419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EAFF46"/>
                </a:solidFill>
              </a:rPr>
              <a:t>After the Event!</a:t>
            </a:r>
            <a:endParaRPr lang="en-US" sz="1800" b="0" dirty="0">
              <a:solidFill>
                <a:srgbClr val="EAFF4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1632565"/>
            <a:ext cx="10369296" cy="430887"/>
          </a:xfrm>
        </p:spPr>
        <p:txBody>
          <a:bodyPr/>
          <a:lstStyle/>
          <a:p>
            <a:r>
              <a:rPr lang="en-US" sz="2800" dirty="0"/>
              <a:t>Online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7622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7C7B96-F5FC-3020-CFD7-05DEF4910301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BC40AD06-EA26-1CA8-C0C3-EFDFD3A654DE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50643F8-5CD9-46ED-7889-AF70FB292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74000"/>
            </a:blip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549770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sz="2400" dirty="0"/>
              <a:t>Esri Proceedings site - </a:t>
            </a:r>
            <a:r>
              <a:rPr lang="en-US" sz="2400" dirty="0">
                <a:solidFill>
                  <a:srgbClr val="EBFF4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endParaRPr lang="en-US" sz="2400" b="0" dirty="0">
              <a:solidFill>
                <a:srgbClr val="EBFF45"/>
              </a:solidFill>
            </a:endParaRP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sz="2400" dirty="0"/>
              <a:t>ArcGIS API for Python Public Repo – </a:t>
            </a:r>
            <a:r>
              <a:rPr lang="en-US" sz="2400" dirty="0">
                <a:solidFill>
                  <a:srgbClr val="EBFF4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Notebooks</a:t>
            </a:r>
            <a:r>
              <a:rPr lang="en-US" sz="2400" dirty="0"/>
              <a:t> </a:t>
            </a:r>
          </a:p>
          <a:p>
            <a:pPr marL="404495" lvl="1">
              <a:buClr>
                <a:srgbClr val="00EC86"/>
              </a:buClr>
            </a:pPr>
            <a:r>
              <a:rPr lang="en-US" sz="2400" dirty="0"/>
              <a:t>On the </a:t>
            </a:r>
            <a:r>
              <a:rPr lang="en-US" sz="2400" dirty="0" err="1"/>
              <a:t>conference_talks</a:t>
            </a:r>
            <a:r>
              <a:rPr lang="en-US" sz="2400" dirty="0"/>
              <a:t> in the talks directory</a:t>
            </a:r>
          </a:p>
          <a:p>
            <a:pPr marL="404495" lvl="1">
              <a:buClr>
                <a:srgbClr val="00EC86"/>
              </a:buClr>
            </a:pPr>
            <a:r>
              <a:rPr lang="en-US" sz="2400" dirty="0"/>
              <a:t>Website address:  </a:t>
            </a:r>
            <a:r>
              <a:rPr lang="en-US" sz="2400" dirty="0">
                <a:solidFill>
                  <a:srgbClr val="EBFF45"/>
                </a:solidFill>
              </a:rPr>
              <a:t>https://</a:t>
            </a:r>
            <a:r>
              <a:rPr lang="en-US" sz="2400" dirty="0" err="1">
                <a:solidFill>
                  <a:srgbClr val="EBFF45"/>
                </a:solidFill>
              </a:rPr>
              <a:t>github.com</a:t>
            </a:r>
            <a:r>
              <a:rPr lang="en-US" sz="2400" dirty="0">
                <a:solidFill>
                  <a:srgbClr val="EBFF45"/>
                </a:solidFill>
              </a:rPr>
              <a:t>/Esri/</a:t>
            </a:r>
            <a:r>
              <a:rPr lang="en-US" sz="2400" dirty="0" err="1">
                <a:solidFill>
                  <a:srgbClr val="EBFF45"/>
                </a:solidFill>
              </a:rPr>
              <a:t>arcgis</a:t>
            </a:r>
            <a:r>
              <a:rPr lang="en-US" sz="2400" dirty="0">
                <a:solidFill>
                  <a:srgbClr val="EBFF45"/>
                </a:solidFill>
              </a:rPr>
              <a:t>-python-</a:t>
            </a:r>
            <a:r>
              <a:rPr lang="en-US" sz="2400" dirty="0" err="1">
                <a:solidFill>
                  <a:srgbClr val="EBFF45"/>
                </a:solidFill>
              </a:rPr>
              <a:t>api</a:t>
            </a:r>
            <a:endParaRPr lang="en-US" sz="2400" dirty="0">
              <a:solidFill>
                <a:srgbClr val="EBFF45"/>
              </a:solidFill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1891402"/>
            <a:ext cx="10369296" cy="430887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2800" dirty="0">
                <a:solidFill>
                  <a:srgbClr val="EAFF46"/>
                </a:solidFill>
              </a:rPr>
              <a:t>After the Event!</a:t>
            </a:r>
            <a:endParaRPr lang="en-US" sz="2800" b="0" dirty="0">
              <a:solidFill>
                <a:srgbClr val="EAFF4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1375992"/>
            <a:ext cx="10369296" cy="492443"/>
          </a:xfrm>
        </p:spPr>
        <p:txBody>
          <a:bodyPr/>
          <a:lstStyle/>
          <a:p>
            <a:r>
              <a:rPr lang="en-US" sz="3200" b="0" dirty="0"/>
              <a:t>Slides and Notebooks</a:t>
            </a:r>
            <a:r>
              <a:rPr lang="en-US" sz="3200" dirty="0"/>
              <a:t> – will be available!</a:t>
            </a: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094296024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1C96CCC-AD23-CED2-B83C-EB1C8211AF21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5" name="gradient background1">
              <a:extLst>
                <a:ext uri="{FF2B5EF4-FFF2-40B4-BE49-F238E27FC236}">
                  <a16:creationId xmlns:a16="http://schemas.microsoft.com/office/drawing/2014/main" id="{298BB79C-8779-1B14-F935-05062BA3A7F4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3323A92B-21A7-7480-4787-45820AF7E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7DB123-4ACD-F349-83B7-4BAD00E5F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2097760"/>
            <a:ext cx="5061888" cy="276999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9F2">
                  <a:lumMod val="60000"/>
                  <a:lumOff val="40000"/>
                </a:srgbClr>
              </a:buClr>
              <a:buSzTx/>
              <a:buFontTx/>
              <a:buNone/>
              <a:tabLst>
                <a:tab pos="276225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AFF46"/>
                </a:solidFill>
                <a:effectLst/>
                <a:uLnTx/>
                <a:uFillTx/>
                <a:latin typeface="Arial"/>
                <a:ea typeface="ＭＳ Ｐゴシック"/>
              </a:rPr>
              <a:t>Overview of Python in the ArcGIS Platform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6F02C5B-5F24-2347-9022-8515E392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436252"/>
            <a:ext cx="5061888" cy="553998"/>
          </a:xfrm>
        </p:spPr>
        <p:txBody>
          <a:bodyPr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ＭＳ Ｐゴシック"/>
              </a:rPr>
              <a:t>Agenda</a:t>
            </a:r>
            <a:endParaRPr lang="en-US" sz="3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FC8C9E-E2BF-4DC4-9EEE-A896AA135FD6}"/>
              </a:ext>
            </a:extLst>
          </p:cNvPr>
          <p:cNvSpPr txBox="1"/>
          <p:nvPr/>
        </p:nvSpPr>
        <p:spPr>
          <a:xfrm>
            <a:off x="914400" y="2682178"/>
            <a:ext cx="5276826" cy="408837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800" dirty="0">
                <a:ea typeface="+mn-ea"/>
                <a:cs typeface="+mn-cs"/>
              </a:rPr>
              <a:t>Why Python?</a:t>
            </a:r>
          </a:p>
          <a:p>
            <a:pPr lvl="1" eaLnBrk="0" hangingPunct="0"/>
            <a:endParaRPr lang="en-US" sz="2000" dirty="0"/>
          </a:p>
          <a:p>
            <a:pPr eaLnBrk="0" hangingPunct="0"/>
            <a:endParaRPr lang="en-US" sz="2800" dirty="0">
              <a:ea typeface="+mn-ea"/>
              <a:cs typeface="+mn-cs"/>
            </a:endParaRPr>
          </a:p>
          <a:p>
            <a:pPr eaLnBrk="0" hangingPunct="0"/>
            <a:r>
              <a:rPr lang="en-US" sz="2800" dirty="0">
                <a:ea typeface="+mn-ea"/>
                <a:cs typeface="+mn-cs"/>
              </a:rPr>
              <a:t>Demos</a:t>
            </a:r>
          </a:p>
          <a:p>
            <a:pPr eaLnBrk="0" hangingPunct="0"/>
            <a:endParaRPr lang="en-US" sz="2800" dirty="0">
              <a:ea typeface="+mn-ea"/>
              <a:cs typeface="+mn-cs"/>
            </a:endParaRPr>
          </a:p>
          <a:p>
            <a:pPr eaLnBrk="0" hangingPunct="0"/>
            <a:endParaRPr lang="en-US" sz="2800" dirty="0"/>
          </a:p>
          <a:p>
            <a:pPr eaLnBrk="0" hangingPunct="0"/>
            <a:r>
              <a:rPr lang="en-US" sz="2800" dirty="0">
                <a:ea typeface="+mn-ea"/>
                <a:cs typeface="+mn-cs"/>
              </a:rPr>
              <a:t>Resources</a:t>
            </a:r>
          </a:p>
          <a:p>
            <a:pPr lvl="1" eaLnBrk="0" hangingPunc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312336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C8B461E-33E1-A35E-07D6-D8BFDE748468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DBB4317D-0B17-2D4E-6E52-84E09B605680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86AD1580-2D9C-39D8-A446-8DBF02B4FE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756B5D3-590F-490B-88BD-2A8CAA32D4FD}"/>
              </a:ext>
            </a:extLst>
          </p:cNvPr>
          <p:cNvSpPr txBox="1"/>
          <p:nvPr/>
        </p:nvSpPr>
        <p:spPr>
          <a:xfrm rot="16200000">
            <a:off x="2566436" y="129254"/>
            <a:ext cx="1309022" cy="5750105"/>
          </a:xfrm>
          <a:prstGeom prst="rect">
            <a:avLst/>
          </a:prstGeom>
          <a:noFill/>
          <a:effectLst/>
        </p:spPr>
        <p:txBody>
          <a:bodyPr vert="eaVert" wrap="square" lIns="0" tIns="0" rIns="0" bIns="0" rtlCol="0">
            <a:noAutofit/>
          </a:bodyPr>
          <a:lstStyle/>
          <a:p>
            <a:pPr algn="ctr" eaLnBrk="0" hangingPunct="0"/>
            <a:r>
              <a:rPr lang="en-US" sz="2800" dirty="0"/>
              <a:t>Why Python?</a:t>
            </a:r>
          </a:p>
          <a:p>
            <a:pPr algn="ctr" eaLnBrk="0" hangingPunct="0"/>
            <a:r>
              <a:rPr lang="en-US" sz="2800" dirty="0"/>
              <a:t>Why is it in ArcGIS </a:t>
            </a:r>
          </a:p>
          <a:p>
            <a:pPr algn="ctr" eaLnBrk="0" hangingPunct="0"/>
            <a:r>
              <a:rPr lang="en-US" sz="2800" dirty="0"/>
              <a:t>Why should I bother? </a:t>
            </a:r>
            <a:endParaRPr lang="en-US" sz="28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665636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F15F97F-943B-874E-A1AB-5C08AD26E7A6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6" name="gradient background1">
              <a:extLst>
                <a:ext uri="{FF2B5EF4-FFF2-40B4-BE49-F238E27FC236}">
                  <a16:creationId xmlns:a16="http://schemas.microsoft.com/office/drawing/2014/main" id="{4BC837E6-E90E-F70A-5EB2-0AFF1B9A3C84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Background pattern&#10;&#10;Description automatically generated">
              <a:extLst>
                <a:ext uri="{FF2B5EF4-FFF2-40B4-BE49-F238E27FC236}">
                  <a16:creationId xmlns:a16="http://schemas.microsoft.com/office/drawing/2014/main" id="{9EFACA92-3A0D-8112-6E8B-E5C714FA7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95149E58-CF5A-4787-852B-D72543E7A475}"/>
              </a:ext>
            </a:extLst>
          </p:cNvPr>
          <p:cNvSpPr txBox="1">
            <a:spLocks/>
          </p:cNvSpPr>
          <p:nvPr/>
        </p:nvSpPr>
        <p:spPr>
          <a:xfrm>
            <a:off x="1686413" y="1949038"/>
            <a:ext cx="4605092" cy="2136449"/>
          </a:xfrm>
          <a:prstGeom prst="rect">
            <a:avLst/>
          </a:prstGeom>
        </p:spPr>
        <p:txBody>
          <a:bodyPr/>
          <a:lstStyle>
            <a:lvl1pPr marL="114300" indent="-11430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tabLst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04813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8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42950" indent="-12065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tabLst/>
              <a:defRPr sz="16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370012" indent="0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>
              <a:tabLst>
                <a:tab pos="276225" algn="l"/>
              </a:tabLst>
            </a:pPr>
            <a:r>
              <a:rPr lang="en-US" sz="2800" dirty="0">
                <a:solidFill>
                  <a:srgbClr val="00EC86"/>
                </a:solidFill>
              </a:rPr>
              <a:t> </a:t>
            </a:r>
            <a:r>
              <a:rPr lang="en-US" sz="2800" dirty="0">
                <a:solidFill>
                  <a:srgbClr val="EAFF46"/>
                </a:solidFill>
              </a:rPr>
              <a:t>Scientific computing</a:t>
            </a:r>
          </a:p>
          <a:p>
            <a:pPr>
              <a:tabLst>
                <a:tab pos="276225" algn="l"/>
              </a:tabLst>
            </a:pPr>
            <a:r>
              <a:rPr lang="en-US" sz="2800" dirty="0">
                <a:solidFill>
                  <a:srgbClr val="EAFF46"/>
                </a:solidFill>
              </a:rPr>
              <a:t> Package management</a:t>
            </a:r>
          </a:p>
          <a:p>
            <a:pPr>
              <a:tabLst>
                <a:tab pos="276225" algn="l"/>
              </a:tabLst>
            </a:pPr>
            <a:r>
              <a:rPr lang="en-US" sz="2800" dirty="0">
                <a:solidFill>
                  <a:srgbClr val="EAFF46"/>
                </a:solidFill>
              </a:rPr>
              <a:t> Interface consistency</a:t>
            </a:r>
          </a:p>
          <a:p>
            <a:pPr>
              <a:tabLst>
                <a:tab pos="276225" algn="l"/>
              </a:tabLst>
            </a:pPr>
            <a:r>
              <a:rPr lang="en-US" sz="2800" dirty="0">
                <a:solidFill>
                  <a:srgbClr val="EAFF46"/>
                </a:solidFill>
              </a:rPr>
              <a:t> Platform agnostic</a:t>
            </a:r>
          </a:p>
          <a:p>
            <a:pPr>
              <a:tabLst>
                <a:tab pos="276225" algn="l"/>
              </a:tabLst>
            </a:pPr>
            <a:endParaRPr lang="en-US" sz="2800" dirty="0">
              <a:solidFill>
                <a:srgbClr val="00EC86"/>
              </a:solidFill>
            </a:endParaRPr>
          </a:p>
          <a:p>
            <a:pPr>
              <a:tabLst>
                <a:tab pos="276225" algn="l"/>
              </a:tabLst>
            </a:pPr>
            <a:endParaRPr lang="en-US" sz="2800" dirty="0">
              <a:solidFill>
                <a:srgbClr val="00EC86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DE98B8-F834-49DB-B1B6-E14F7800475D}"/>
              </a:ext>
            </a:extLst>
          </p:cNvPr>
          <p:cNvSpPr txBox="1"/>
          <p:nvPr/>
        </p:nvSpPr>
        <p:spPr>
          <a:xfrm rot="16200000">
            <a:off x="2674543" y="167497"/>
            <a:ext cx="564189" cy="2270235"/>
          </a:xfrm>
          <a:prstGeom prst="rect">
            <a:avLst/>
          </a:prstGeom>
          <a:noFill/>
          <a:effectLst/>
        </p:spPr>
        <p:txBody>
          <a:bodyPr vert="eaVert" wrap="square" lIns="0" tIns="0" rIns="0" bIns="0" rtlCol="0">
            <a:noAutofit/>
          </a:bodyPr>
          <a:lstStyle/>
          <a:p>
            <a:pPr algn="l" eaLnBrk="0" hangingPunct="0"/>
            <a:r>
              <a:rPr lang="en-US" sz="2800"/>
              <a:t>Why Python?</a:t>
            </a:r>
            <a:endParaRPr lang="en-US" sz="2800">
              <a:ea typeface="+mn-ea"/>
              <a:cs typeface="+mn-cs"/>
            </a:endParaRPr>
          </a:p>
        </p:txBody>
      </p:sp>
      <p:grpSp>
        <p:nvGrpSpPr>
          <p:cNvPr id="4" name="Scientific Packages">
            <a:extLst>
              <a:ext uri="{FF2B5EF4-FFF2-40B4-BE49-F238E27FC236}">
                <a16:creationId xmlns:a16="http://schemas.microsoft.com/office/drawing/2014/main" id="{9E9143D0-9E7B-4B92-AEEB-F1BB60D45B21}"/>
              </a:ext>
            </a:extLst>
          </p:cNvPr>
          <p:cNvGrpSpPr/>
          <p:nvPr/>
        </p:nvGrpSpPr>
        <p:grpSpPr>
          <a:xfrm>
            <a:off x="6479447" y="2047376"/>
            <a:ext cx="2919984" cy="2233154"/>
            <a:chOff x="7395615" y="1408736"/>
            <a:chExt cx="2919984" cy="2233154"/>
          </a:xfrm>
        </p:grpSpPr>
        <p:pic>
          <p:nvPicPr>
            <p:cNvPr id="24" name="object 7">
              <a:extLst>
                <a:ext uri="{FF2B5EF4-FFF2-40B4-BE49-F238E27FC236}">
                  <a16:creationId xmlns:a16="http://schemas.microsoft.com/office/drawing/2014/main" id="{2F820336-FF24-46CE-891F-4D13F827567F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4300" y="1549452"/>
              <a:ext cx="964692" cy="970774"/>
            </a:xfrm>
            <a:prstGeom prst="rect">
              <a:avLst/>
            </a:prstGeom>
          </p:spPr>
        </p:pic>
        <p:pic>
          <p:nvPicPr>
            <p:cNvPr id="25" name="object 8">
              <a:extLst>
                <a:ext uri="{FF2B5EF4-FFF2-40B4-BE49-F238E27FC236}">
                  <a16:creationId xmlns:a16="http://schemas.microsoft.com/office/drawing/2014/main" id="{6608CB5F-DC3E-4501-BA37-7CC6C54C936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84107" y="2899715"/>
              <a:ext cx="1229855" cy="742175"/>
            </a:xfrm>
            <a:prstGeom prst="rect">
              <a:avLst/>
            </a:prstGeom>
          </p:spPr>
        </p:pic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5CF1EBEE-0FE4-4A1C-8233-726A89357470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5700" y="1408736"/>
              <a:ext cx="796531" cy="660400"/>
            </a:xfrm>
            <a:prstGeom prst="rect">
              <a:avLst/>
            </a:prstGeom>
          </p:spPr>
        </p:pic>
        <p:pic>
          <p:nvPicPr>
            <p:cNvPr id="27" name="object 10">
              <a:extLst>
                <a:ext uri="{FF2B5EF4-FFF2-40B4-BE49-F238E27FC236}">
                  <a16:creationId xmlns:a16="http://schemas.microsoft.com/office/drawing/2014/main" id="{99CB10A6-14AB-497E-BEA5-C157F69BFDA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5615" y="2526336"/>
              <a:ext cx="1370584" cy="317500"/>
            </a:xfrm>
            <a:prstGeom prst="rect">
              <a:avLst/>
            </a:prstGeom>
          </p:spPr>
        </p:pic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41A13056-5517-401A-BB3C-7672C9046E20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70264" y="2119936"/>
              <a:ext cx="1545335" cy="947419"/>
            </a:xfrm>
            <a:prstGeom prst="rect">
              <a:avLst/>
            </a:prstGeom>
          </p:spPr>
        </p:pic>
        <p:pic>
          <p:nvPicPr>
            <p:cNvPr id="29" name="object 12">
              <a:extLst>
                <a:ext uri="{FF2B5EF4-FFF2-40B4-BE49-F238E27FC236}">
                  <a16:creationId xmlns:a16="http://schemas.microsoft.com/office/drawing/2014/main" id="{ACB17737-7274-4D32-8633-D09C41BF716C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1700" y="1421436"/>
              <a:ext cx="566928" cy="694931"/>
            </a:xfrm>
            <a:prstGeom prst="rect">
              <a:avLst/>
            </a:prstGeom>
          </p:spPr>
        </p:pic>
        <p:pic>
          <p:nvPicPr>
            <p:cNvPr id="30" name="object 13">
              <a:extLst>
                <a:ext uri="{FF2B5EF4-FFF2-40B4-BE49-F238E27FC236}">
                  <a16:creationId xmlns:a16="http://schemas.microsoft.com/office/drawing/2014/main" id="{9E380577-87C0-45F3-8D61-AB335602C696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45907" y="2793036"/>
              <a:ext cx="786892" cy="736091"/>
            </a:xfrm>
            <a:prstGeom prst="rect">
              <a:avLst/>
            </a:prstGeom>
          </p:spPr>
        </p:pic>
      </p:grpSp>
      <p:grpSp>
        <p:nvGrpSpPr>
          <p:cNvPr id="2" name="Package Mangers">
            <a:extLst>
              <a:ext uri="{FF2B5EF4-FFF2-40B4-BE49-F238E27FC236}">
                <a16:creationId xmlns:a16="http://schemas.microsoft.com/office/drawing/2014/main" id="{40B52283-BC38-4BD8-B85C-DF96737134A8}"/>
              </a:ext>
            </a:extLst>
          </p:cNvPr>
          <p:cNvGrpSpPr/>
          <p:nvPr/>
        </p:nvGrpSpPr>
        <p:grpSpPr>
          <a:xfrm rot="5400000">
            <a:off x="7570589" y="-463300"/>
            <a:ext cx="873276" cy="3739203"/>
            <a:chOff x="10620400" y="1040436"/>
            <a:chExt cx="873276" cy="3739203"/>
          </a:xfrm>
        </p:grpSpPr>
        <p:pic>
          <p:nvPicPr>
            <p:cNvPr id="31" name="object 14">
              <a:extLst>
                <a:ext uri="{FF2B5EF4-FFF2-40B4-BE49-F238E27FC236}">
                  <a16:creationId xmlns:a16="http://schemas.microsoft.com/office/drawing/2014/main" id="{D376D869-A27D-4092-BC33-DE2E31532DBC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20400" y="1040436"/>
              <a:ext cx="873251" cy="2425700"/>
            </a:xfrm>
            <a:prstGeom prst="rect">
              <a:avLst/>
            </a:prstGeom>
          </p:spPr>
        </p:pic>
        <p:pic>
          <p:nvPicPr>
            <p:cNvPr id="32" name="object 15">
              <a:extLst>
                <a:ext uri="{FF2B5EF4-FFF2-40B4-BE49-F238E27FC236}">
                  <a16:creationId xmlns:a16="http://schemas.microsoft.com/office/drawing/2014/main" id="{253BA34C-37B0-4FE1-B67F-CFA999994766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56035" y="3796685"/>
              <a:ext cx="737641" cy="9829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457A577-46D6-4E11-BEA9-50B9984DA6F4}"/>
              </a:ext>
            </a:extLst>
          </p:cNvPr>
          <p:cNvSpPr txBox="1"/>
          <p:nvPr/>
        </p:nvSpPr>
        <p:spPr>
          <a:xfrm>
            <a:off x="3452705" y="4736978"/>
            <a:ext cx="4605092" cy="1587062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>
              <a:buClr>
                <a:srgbClr val="00EC86"/>
              </a:buClr>
            </a:pPr>
            <a:r>
              <a:rPr lang="en-US" sz="2000" dirty="0"/>
              <a:t>Domain experts could accomplish tasks</a:t>
            </a:r>
            <a:endParaRPr lang="en-US" sz="2000" b="0" dirty="0"/>
          </a:p>
          <a:p>
            <a:pPr lvl="1">
              <a:buClr>
                <a:srgbClr val="00EC86"/>
              </a:buClr>
            </a:pPr>
            <a:endParaRPr lang="en-US" dirty="0"/>
          </a:p>
          <a:p>
            <a:pPr lvl="1">
              <a:buClr>
                <a:srgbClr val="00EC86"/>
              </a:buClr>
            </a:pPr>
            <a:r>
              <a:rPr lang="en-US" dirty="0"/>
              <a:t>No matter the computing environment</a:t>
            </a:r>
          </a:p>
          <a:p>
            <a:pPr lvl="1">
              <a:buClr>
                <a:srgbClr val="00EC86"/>
              </a:buClr>
            </a:pPr>
            <a:r>
              <a:rPr lang="en-US" dirty="0"/>
              <a:t>No matter the skill level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62702679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6535C764-DCA5-FDEA-D676-56B1A91CD518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49" name="gradient background1">
              <a:extLst>
                <a:ext uri="{FF2B5EF4-FFF2-40B4-BE49-F238E27FC236}">
                  <a16:creationId xmlns:a16="http://schemas.microsoft.com/office/drawing/2014/main" id="{1F911D0B-2CA6-3991-96EA-59C16EDBD2B1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0" name="Picture 49" descr="Shape&#10;&#10;Description automatically generated with low confidence" hidden="1">
              <a:extLst>
                <a:ext uri="{FF2B5EF4-FFF2-40B4-BE49-F238E27FC236}">
                  <a16:creationId xmlns:a16="http://schemas.microsoft.com/office/drawing/2014/main" id="{700983AC-6B2F-2621-C5DC-C5B181489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08398" y="5790183"/>
            <a:ext cx="1037174" cy="51374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786383" y="158495"/>
            <a:ext cx="11292841" cy="5124107"/>
            <a:chOff x="786383" y="158495"/>
            <a:chExt cx="11292841" cy="5124107"/>
          </a:xfrm>
        </p:grpSpPr>
        <p:pic>
          <p:nvPicPr>
            <p:cNvPr id="4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280648" y="158495"/>
              <a:ext cx="798576" cy="8961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6383" y="4279392"/>
              <a:ext cx="5611368" cy="36880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2095" y="3852090"/>
              <a:ext cx="1430527" cy="143051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65930" y="3833681"/>
              <a:ext cx="1430489" cy="14305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99728" y="3838327"/>
              <a:ext cx="1430525" cy="143052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847156" y="4300220"/>
            <a:ext cx="719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Arial Narrow"/>
                <a:cs typeface="Arial Narrow"/>
              </a:rPr>
              <a:t>Runtime</a:t>
            </a:r>
            <a:endParaRPr sz="1800">
              <a:latin typeface="Arial Narrow"/>
              <a:cs typeface="Arial Narro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7575" y="4249420"/>
            <a:ext cx="69088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5">
                <a:solidFill>
                  <a:srgbClr val="FFFFFF"/>
                </a:solidFill>
                <a:latin typeface="Arial Narrow"/>
                <a:cs typeface="Arial Narrow"/>
              </a:rPr>
              <a:t>.NET</a:t>
            </a:r>
            <a:endParaRPr sz="3400">
              <a:latin typeface="Arial Narrow"/>
              <a:cs typeface="Arial Narro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13576" y="4162044"/>
            <a:ext cx="2016125" cy="60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93215" algn="l"/>
              </a:tabLst>
            </a:pPr>
            <a:r>
              <a:rPr sz="3400" spc="-20">
                <a:solidFill>
                  <a:srgbClr val="FFFFFF"/>
                </a:solidFill>
                <a:latin typeface="Arial Narrow"/>
                <a:cs typeface="Arial Narrow"/>
              </a:rPr>
              <a:t>Java</a:t>
            </a:r>
            <a:r>
              <a:rPr sz="340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3800" spc="-25">
                <a:solidFill>
                  <a:srgbClr val="FFFFFF"/>
                </a:solidFill>
                <a:latin typeface="Vladimir Script"/>
                <a:cs typeface="Vladimir Script"/>
              </a:rPr>
              <a:t>Qt</a:t>
            </a:r>
            <a:endParaRPr sz="3800">
              <a:latin typeface="Vladimir Script"/>
              <a:cs typeface="Vladimir Script"/>
            </a:endParaRPr>
          </a:p>
        </p:txBody>
      </p:sp>
      <p:sp>
        <p:nvSpPr>
          <p:cNvPr id="12" name="object 12"/>
          <p:cNvSpPr txBox="1"/>
          <p:nvPr/>
        </p:nvSpPr>
        <p:spPr>
          <a:xfrm rot="20160000">
            <a:off x="5671373" y="3869625"/>
            <a:ext cx="501513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8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900" b="1" spc="-4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erver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13" name="object 13"/>
          <p:cNvSpPr txBox="1"/>
          <p:nvPr/>
        </p:nvSpPr>
        <p:spPr>
          <a:xfrm rot="20220000">
            <a:off x="2709585" y="3861220"/>
            <a:ext cx="50213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8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5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52" baseline="3086">
                <a:solidFill>
                  <a:srgbClr val="FFFFFF"/>
                </a:solidFill>
                <a:latin typeface="Arial Narrow"/>
                <a:cs typeface="Arial Narrow"/>
              </a:rPr>
              <a:t>Server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14" name="object 14"/>
          <p:cNvSpPr txBox="1"/>
          <p:nvPr/>
        </p:nvSpPr>
        <p:spPr>
          <a:xfrm rot="20160000">
            <a:off x="4182441" y="3855101"/>
            <a:ext cx="500895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900" b="1" spc="-75">
                <a:solidFill>
                  <a:srgbClr val="FFFFFF"/>
                </a:solidFill>
                <a:latin typeface="Arial Narrow"/>
                <a:cs typeface="Arial Narrow"/>
              </a:rPr>
              <a:t>Local</a:t>
            </a: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900" b="1" spc="-45">
                <a:solidFill>
                  <a:srgbClr val="FFFFFF"/>
                </a:solidFill>
                <a:latin typeface="Arial Narrow"/>
                <a:cs typeface="Arial Narrow"/>
              </a:rPr>
              <a:t>Server</a:t>
            </a:r>
            <a:endParaRPr sz="900">
              <a:latin typeface="Arial Narrow"/>
              <a:cs typeface="Arial Narro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6383" y="2470353"/>
            <a:ext cx="8379459" cy="1450340"/>
            <a:chOff x="786383" y="2470353"/>
            <a:chExt cx="8379459" cy="1450340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6383" y="2968752"/>
              <a:ext cx="7610856" cy="36880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82482" y="2470353"/>
              <a:ext cx="2876274" cy="143465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05515" y="2474478"/>
              <a:ext cx="1430521" cy="143052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88341" y="2481160"/>
              <a:ext cx="2876892" cy="143897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 rot="20040000">
            <a:off x="2152755" y="2486632"/>
            <a:ext cx="208799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0"/>
              </a:lnSpc>
            </a:pPr>
            <a:r>
              <a:rPr sz="1000" b="1" spc="-45">
                <a:solidFill>
                  <a:srgbClr val="FFFFFF"/>
                </a:solidFill>
                <a:latin typeface="Arial Narrow"/>
                <a:cs typeface="Arial Narrow"/>
              </a:rPr>
              <a:t>Pro</a:t>
            </a:r>
            <a:endParaRPr sz="1000">
              <a:latin typeface="Arial Narrow"/>
              <a:cs typeface="Arial Narrow"/>
            </a:endParaRPr>
          </a:p>
        </p:txBody>
      </p:sp>
      <p:sp>
        <p:nvSpPr>
          <p:cNvPr id="21" name="object 21"/>
          <p:cNvSpPr txBox="1"/>
          <p:nvPr/>
        </p:nvSpPr>
        <p:spPr>
          <a:xfrm rot="20160000">
            <a:off x="4917785" y="2492911"/>
            <a:ext cx="52565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10">
                <a:solidFill>
                  <a:srgbClr val="FFFFFF"/>
                </a:solidFill>
                <a:latin typeface="Arial Narrow"/>
                <a:cs typeface="Arial Narrow"/>
              </a:rPr>
              <a:t>Drone</a:t>
            </a:r>
            <a:r>
              <a:rPr sz="1350" b="1" spc="-15" baseline="3086">
                <a:solidFill>
                  <a:srgbClr val="FFFFFF"/>
                </a:solidFill>
                <a:latin typeface="Arial Narrow"/>
                <a:cs typeface="Arial Narrow"/>
              </a:rPr>
              <a:t>2Map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22" name="object 22"/>
          <p:cNvSpPr txBox="1"/>
          <p:nvPr/>
        </p:nvSpPr>
        <p:spPr>
          <a:xfrm rot="20160000">
            <a:off x="6327228" y="2512737"/>
            <a:ext cx="649347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0"/>
              </a:lnSpc>
            </a:pPr>
            <a:r>
              <a:rPr sz="800" b="1" spc="-50">
                <a:solidFill>
                  <a:srgbClr val="FFFFFF"/>
                </a:solidFill>
                <a:latin typeface="Arial Narrow"/>
                <a:cs typeface="Arial Narrow"/>
              </a:rPr>
              <a:t>Business</a:t>
            </a:r>
            <a:r>
              <a:rPr sz="800" b="1" spc="2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800" b="1" spc="-2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1200" b="1" spc="-30" baseline="3472">
                <a:solidFill>
                  <a:srgbClr val="FFFFFF"/>
                </a:solidFill>
                <a:latin typeface="Arial Narrow"/>
                <a:cs typeface="Arial Narrow"/>
              </a:rPr>
              <a:t>nalyst</a:t>
            </a:r>
            <a:endParaRPr sz="1200" baseline="3472">
              <a:latin typeface="Arial Narrow"/>
              <a:cs typeface="Arial Narrow"/>
            </a:endParaRPr>
          </a:p>
        </p:txBody>
      </p:sp>
      <p:sp>
        <p:nvSpPr>
          <p:cNvPr id="23" name="object 23"/>
          <p:cNvSpPr txBox="1"/>
          <p:nvPr/>
        </p:nvSpPr>
        <p:spPr>
          <a:xfrm rot="20160000">
            <a:off x="7754833" y="2494001"/>
            <a:ext cx="739799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55"/>
              </a:lnSpc>
            </a:pPr>
            <a:r>
              <a:rPr sz="800" b="1" spc="-20">
                <a:solidFill>
                  <a:srgbClr val="FFFFFF"/>
                </a:solidFill>
                <a:latin typeface="Arial Narrow"/>
                <a:cs typeface="Arial Narrow"/>
              </a:rPr>
              <a:t>Workflow</a:t>
            </a:r>
            <a:r>
              <a:rPr sz="800" b="1" spc="1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200" b="1" spc="-15" baseline="3472">
                <a:solidFill>
                  <a:srgbClr val="FFFFFF"/>
                </a:solidFill>
                <a:latin typeface="Arial Narrow"/>
                <a:cs typeface="Arial Narrow"/>
              </a:rPr>
              <a:t>Manager</a:t>
            </a:r>
            <a:endParaRPr sz="1200" baseline="3472">
              <a:latin typeface="Arial Narrow"/>
              <a:cs typeface="Arial Narrow"/>
            </a:endParaRPr>
          </a:p>
        </p:txBody>
      </p:sp>
      <p:sp>
        <p:nvSpPr>
          <p:cNvPr id="24" name="object 24"/>
          <p:cNvSpPr txBox="1"/>
          <p:nvPr/>
        </p:nvSpPr>
        <p:spPr>
          <a:xfrm rot="20040000">
            <a:off x="3573287" y="2463156"/>
            <a:ext cx="286823" cy="1154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35"/>
              </a:lnSpc>
            </a:pPr>
            <a:r>
              <a:rPr sz="1000" b="1" spc="-85">
                <a:solidFill>
                  <a:srgbClr val="FFFFFF"/>
                </a:solidFill>
                <a:latin typeface="Arial Narrow"/>
                <a:cs typeface="Arial Narrow"/>
              </a:rPr>
              <a:t>ArcP</a:t>
            </a:r>
            <a:r>
              <a:rPr sz="1500" b="1" spc="-127" baseline="2777">
                <a:solidFill>
                  <a:srgbClr val="FFFFFF"/>
                </a:solidFill>
                <a:latin typeface="Arial Narrow"/>
                <a:cs typeface="Arial Narrow"/>
              </a:rPr>
              <a:t>y</a:t>
            </a:r>
            <a:endParaRPr sz="1500" baseline="2777">
              <a:latin typeface="Arial Narrow"/>
              <a:cs typeface="Arial Narro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2866" y="2971291"/>
            <a:ext cx="68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solidFill>
                  <a:srgbClr val="FFFFFF"/>
                </a:solidFill>
                <a:latin typeface="Arial Narrow"/>
                <a:cs typeface="Arial Narrow"/>
              </a:rPr>
              <a:t>Desktop</a:t>
            </a:r>
            <a:endParaRPr sz="1800">
              <a:latin typeface="Arial Narrow"/>
              <a:cs typeface="Arial Narro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86383" y="1091183"/>
            <a:ext cx="10351135" cy="1448435"/>
            <a:chOff x="786383" y="1091183"/>
            <a:chExt cx="10351135" cy="1448435"/>
          </a:xfrm>
        </p:grpSpPr>
        <p:pic>
          <p:nvPicPr>
            <p:cNvPr id="27" name="object 2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6383" y="1603247"/>
              <a:ext cx="10351008" cy="3688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066628" y="1107241"/>
              <a:ext cx="1430525" cy="143052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594268" y="1109014"/>
              <a:ext cx="1430527" cy="14305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41263" y="1091183"/>
              <a:ext cx="4309855" cy="1438154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 rot="20160000">
            <a:off x="8441318" y="1099829"/>
            <a:ext cx="68649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5"/>
              </a:lnSpc>
            </a:pPr>
            <a:r>
              <a:rPr sz="900" b="1" spc="-55">
                <a:solidFill>
                  <a:srgbClr val="FFFFFF"/>
                </a:solidFill>
                <a:latin typeface="Arial Narrow"/>
                <a:cs typeface="Arial Narrow"/>
              </a:rPr>
              <a:t>Raste</a:t>
            </a:r>
            <a:r>
              <a:rPr sz="1350" b="1" spc="-82" baseline="3086">
                <a:solidFill>
                  <a:srgbClr val="FFFFFF"/>
                </a:solidFill>
                <a:latin typeface="Arial Narrow"/>
                <a:cs typeface="Arial Narrow"/>
              </a:rPr>
              <a:t>r</a:t>
            </a:r>
            <a:r>
              <a:rPr sz="1350" b="1" spc="7" baseline="3086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44" baseline="3086">
                <a:solidFill>
                  <a:srgbClr val="FFFFFF"/>
                </a:solidFill>
                <a:latin typeface="Arial Narrow"/>
                <a:cs typeface="Arial Narrow"/>
              </a:rPr>
              <a:t>Analytics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2" name="object 32"/>
          <p:cNvSpPr txBox="1"/>
          <p:nvPr/>
        </p:nvSpPr>
        <p:spPr>
          <a:xfrm rot="20160000">
            <a:off x="4135628" y="1118857"/>
            <a:ext cx="596522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4"/>
              </a:lnSpc>
            </a:pPr>
            <a:r>
              <a:rPr sz="900" b="1" spc="-65">
                <a:solidFill>
                  <a:srgbClr val="FFFFFF"/>
                </a:solidFill>
                <a:latin typeface="Arial Narrow"/>
                <a:cs typeface="Arial Narrow"/>
              </a:rPr>
              <a:t>API</a:t>
            </a:r>
            <a:r>
              <a:rPr sz="900" b="1" spc="-50">
                <a:solidFill>
                  <a:srgbClr val="FFFFFF"/>
                </a:solidFill>
                <a:latin typeface="Arial Narrow"/>
                <a:cs typeface="Arial Narrow"/>
              </a:rPr>
              <a:t> for</a:t>
            </a:r>
            <a:r>
              <a:rPr sz="900" b="1" spc="-5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37" baseline="3086">
                <a:solidFill>
                  <a:srgbClr val="FFFFFF"/>
                </a:solidFill>
                <a:latin typeface="Arial Narrow"/>
                <a:cs typeface="Arial Narrow"/>
              </a:rPr>
              <a:t>Python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3" name="object 33"/>
          <p:cNvSpPr txBox="1"/>
          <p:nvPr/>
        </p:nvSpPr>
        <p:spPr>
          <a:xfrm rot="20160000">
            <a:off x="7147619" y="1106955"/>
            <a:ext cx="36566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40"/>
              </a:lnSpc>
            </a:pPr>
            <a:r>
              <a:rPr sz="900" b="1" spc="-25">
                <a:solidFill>
                  <a:srgbClr val="FFFFFF"/>
                </a:solidFill>
                <a:latin typeface="Arial Narrow"/>
                <a:cs typeface="Arial Narrow"/>
              </a:rPr>
              <a:t>Insights</a:t>
            </a:r>
            <a:endParaRPr sz="900">
              <a:latin typeface="Arial Narrow"/>
              <a:cs typeface="Arial Narrow"/>
            </a:endParaRPr>
          </a:p>
        </p:txBody>
      </p:sp>
      <p:sp>
        <p:nvSpPr>
          <p:cNvPr id="34" name="object 34"/>
          <p:cNvSpPr txBox="1"/>
          <p:nvPr/>
        </p:nvSpPr>
        <p:spPr>
          <a:xfrm rot="20100000">
            <a:off x="2705432" y="1134074"/>
            <a:ext cx="453427" cy="1026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35"/>
              </a:lnSpc>
            </a:pPr>
            <a:r>
              <a:rPr sz="900" b="1" spc="-30">
                <a:solidFill>
                  <a:srgbClr val="FFFFFF"/>
                </a:solidFill>
                <a:latin typeface="Arial Narrow"/>
                <a:cs typeface="Arial Narrow"/>
              </a:rPr>
              <a:t>Enterprise</a:t>
            </a:r>
            <a:endParaRPr sz="900">
              <a:latin typeface="Arial Narrow"/>
              <a:cs typeface="Arial Narrow"/>
            </a:endParaRPr>
          </a:p>
        </p:txBody>
      </p:sp>
      <p:sp>
        <p:nvSpPr>
          <p:cNvPr id="35" name="object 35"/>
          <p:cNvSpPr txBox="1"/>
          <p:nvPr/>
        </p:nvSpPr>
        <p:spPr>
          <a:xfrm rot="20160000">
            <a:off x="5516463" y="1097662"/>
            <a:ext cx="756712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60">
                <a:solidFill>
                  <a:srgbClr val="FFFFFF"/>
                </a:solidFill>
                <a:latin typeface="Arial Narrow"/>
                <a:cs typeface="Arial Narrow"/>
              </a:rPr>
              <a:t>Hosted</a:t>
            </a:r>
            <a:r>
              <a:rPr sz="900" b="1" spc="-45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Notebooks</a:t>
            </a:r>
            <a:endParaRPr sz="1350" baseline="3086">
              <a:latin typeface="Arial Narrow"/>
              <a:cs typeface="Arial Narro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70550" y="352208"/>
            <a:ext cx="273494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95">
                <a:solidFill>
                  <a:srgbClr val="FFFFFF"/>
                </a:solidFill>
                <a:latin typeface="Arial"/>
                <a:cs typeface="Arial"/>
              </a:rPr>
              <a:t>Python</a:t>
            </a:r>
            <a:r>
              <a:rPr sz="2400" b="1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35">
                <a:solidFill>
                  <a:srgbClr val="FFFFFF"/>
                </a:solidFill>
                <a:latin typeface="Arial"/>
                <a:cs typeface="Arial"/>
              </a:rPr>
              <a:t>Everywhere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51541" y="1098810"/>
            <a:ext cx="1430527" cy="1430527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 rot="20160000">
            <a:off x="9932169" y="1106832"/>
            <a:ext cx="566637" cy="114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850"/>
              </a:lnSpc>
            </a:pPr>
            <a:r>
              <a:rPr sz="900" b="1" spc="-40">
                <a:solidFill>
                  <a:srgbClr val="FFFFFF"/>
                </a:solidFill>
                <a:latin typeface="Arial Narrow"/>
                <a:cs typeface="Arial Narrow"/>
              </a:rPr>
              <a:t>GeoA</a:t>
            </a:r>
            <a:r>
              <a:rPr sz="1350" b="1" spc="-60" baseline="3086">
                <a:solidFill>
                  <a:srgbClr val="FFFFFF"/>
                </a:solidFill>
                <a:latin typeface="Arial Narrow"/>
                <a:cs typeface="Arial Narrow"/>
              </a:rPr>
              <a:t>nalytics</a:t>
            </a:r>
            <a:endParaRPr sz="1350" baseline="3086">
              <a:latin typeface="Arial Narrow"/>
              <a:cs typeface="Arial Narrow"/>
            </a:endParaRPr>
          </a:p>
        </p:txBody>
      </p:sp>
      <p:grpSp>
        <p:nvGrpSpPr>
          <p:cNvPr id="54" name="3rd Party Systems">
            <a:extLst>
              <a:ext uri="{FF2B5EF4-FFF2-40B4-BE49-F238E27FC236}">
                <a16:creationId xmlns:a16="http://schemas.microsoft.com/office/drawing/2014/main" id="{0CE789DE-DF2B-4983-B0F7-91F538209E89}"/>
              </a:ext>
            </a:extLst>
          </p:cNvPr>
          <p:cNvGrpSpPr/>
          <p:nvPr/>
        </p:nvGrpSpPr>
        <p:grpSpPr>
          <a:xfrm>
            <a:off x="808583" y="5273421"/>
            <a:ext cx="5479415" cy="1442085"/>
            <a:chOff x="808583" y="5273421"/>
            <a:chExt cx="5479415" cy="1442085"/>
          </a:xfrm>
        </p:grpSpPr>
        <p:grpSp>
          <p:nvGrpSpPr>
            <p:cNvPr id="39" name="object 39"/>
            <p:cNvGrpSpPr/>
            <p:nvPr/>
          </p:nvGrpSpPr>
          <p:grpSpPr>
            <a:xfrm>
              <a:off x="808583" y="5273421"/>
              <a:ext cx="5479415" cy="1442085"/>
              <a:chOff x="808583" y="5273421"/>
              <a:chExt cx="5479415" cy="1442085"/>
            </a:xfrm>
          </p:grpSpPr>
          <p:sp>
            <p:nvSpPr>
              <p:cNvPr id="40" name="object 40"/>
              <p:cNvSpPr/>
              <p:nvPr/>
            </p:nvSpPr>
            <p:spPr>
              <a:xfrm>
                <a:off x="808583" y="5795162"/>
                <a:ext cx="5125720" cy="334645"/>
              </a:xfrm>
              <a:custGeom>
                <a:avLst/>
                <a:gdLst/>
                <a:ahLst/>
                <a:cxnLst/>
                <a:rect l="l" t="t" r="r" b="b"/>
                <a:pathLst>
                  <a:path w="5125720" h="334645">
                    <a:moveTo>
                      <a:pt x="5125389" y="334162"/>
                    </a:moveTo>
                    <a:lnTo>
                      <a:pt x="0" y="334162"/>
                    </a:lnTo>
                    <a:lnTo>
                      <a:pt x="0" y="0"/>
                    </a:lnTo>
                    <a:lnTo>
                      <a:pt x="5125389" y="0"/>
                    </a:lnTo>
                    <a:lnTo>
                      <a:pt x="5125389" y="334162"/>
                    </a:lnTo>
                    <a:close/>
                  </a:path>
                </a:pathLst>
              </a:custGeom>
              <a:solidFill>
                <a:srgbClr val="69367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41" name="object 41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856911" y="5284801"/>
                <a:ext cx="1430524" cy="1430526"/>
              </a:xfrm>
              <a:prstGeom prst="rect">
                <a:avLst/>
              </a:prstGeom>
            </p:spPr>
          </p:pic>
          <p:pic>
            <p:nvPicPr>
              <p:cNvPr id="42" name="object 42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310534" y="5273421"/>
                <a:ext cx="1430489" cy="1430489"/>
              </a:xfrm>
              <a:prstGeom prst="rect">
                <a:avLst/>
              </a:prstGeom>
            </p:spPr>
          </p:pic>
        </p:grpSp>
        <p:sp>
          <p:nvSpPr>
            <p:cNvPr id="43" name="object 43"/>
            <p:cNvSpPr txBox="1"/>
            <p:nvPr/>
          </p:nvSpPr>
          <p:spPr>
            <a:xfrm>
              <a:off x="868133" y="5815076"/>
              <a:ext cx="14274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>
                  <a:solidFill>
                    <a:srgbClr val="FFFFFF"/>
                  </a:solidFill>
                  <a:latin typeface="Arial Narrow"/>
                  <a:cs typeface="Arial Narrow"/>
                </a:rPr>
                <a:t>3rd</a:t>
              </a:r>
              <a:r>
                <a:rPr sz="1800" spc="-50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1800" spc="-30">
                  <a:solidFill>
                    <a:srgbClr val="FFFFFF"/>
                  </a:solidFill>
                  <a:latin typeface="Arial Narrow"/>
                  <a:cs typeface="Arial Narrow"/>
                </a:rPr>
                <a:t>party</a:t>
              </a:r>
              <a:r>
                <a:rPr sz="1800" spc="-50">
                  <a:solidFill>
                    <a:srgbClr val="FFFFFF"/>
                  </a:solidFill>
                  <a:latin typeface="Arial Narrow"/>
                  <a:cs typeface="Arial Narrow"/>
                </a:rPr>
                <a:t> systems</a:t>
              </a:r>
              <a:endParaRPr sz="1800">
                <a:latin typeface="Arial Narrow"/>
                <a:cs typeface="Arial Narrow"/>
              </a:endParaRPr>
            </a:p>
          </p:txBody>
        </p:sp>
        <p:sp>
          <p:nvSpPr>
            <p:cNvPr id="44" name="object 44"/>
            <p:cNvSpPr txBox="1"/>
            <p:nvPr/>
          </p:nvSpPr>
          <p:spPr>
            <a:xfrm rot="20220000">
              <a:off x="3288796" y="5300021"/>
              <a:ext cx="771780" cy="1143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860"/>
                </a:lnSpc>
              </a:pPr>
              <a:r>
                <a:rPr sz="900" b="1" spc="-70">
                  <a:solidFill>
                    <a:srgbClr val="FFFFFF"/>
                  </a:solidFill>
                  <a:latin typeface="Arial Narrow"/>
                  <a:cs typeface="Arial Narrow"/>
                </a:rPr>
                <a:t>Azure</a:t>
              </a:r>
              <a:r>
                <a:rPr sz="900" b="1" spc="-55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1350" b="1" spc="-44" baseline="3086">
                  <a:solidFill>
                    <a:srgbClr val="FFFFFF"/>
                  </a:solidFill>
                  <a:latin typeface="Arial Narrow"/>
                  <a:cs typeface="Arial Narrow"/>
                </a:rPr>
                <a:t>GeoA</a:t>
              </a:r>
              <a:r>
                <a:rPr sz="1350" b="1" spc="-44" baseline="6172">
                  <a:solidFill>
                    <a:srgbClr val="FFFFFF"/>
                  </a:solidFill>
                  <a:latin typeface="Arial Narrow"/>
                  <a:cs typeface="Arial Narrow"/>
                </a:rPr>
                <a:t>I</a:t>
              </a:r>
              <a:r>
                <a:rPr sz="1350" b="1" spc="-44" baseline="3086">
                  <a:solidFill>
                    <a:srgbClr val="FFFFFF"/>
                  </a:solidFill>
                  <a:latin typeface="Arial Narrow"/>
                  <a:cs typeface="Arial Narrow"/>
                </a:rPr>
                <a:t>D</a:t>
              </a:r>
              <a:r>
                <a:rPr sz="1350" b="1" spc="-44" baseline="6172">
                  <a:solidFill>
                    <a:srgbClr val="FFFFFF"/>
                  </a:solidFill>
                  <a:latin typeface="Arial Narrow"/>
                  <a:cs typeface="Arial Narrow"/>
                </a:rPr>
                <a:t>SVM</a:t>
              </a:r>
              <a:endParaRPr sz="1350" baseline="6172">
                <a:latin typeface="Arial Narrow"/>
                <a:cs typeface="Arial Narrow"/>
              </a:endParaRPr>
            </a:p>
          </p:txBody>
        </p:sp>
        <p:sp>
          <p:nvSpPr>
            <p:cNvPr id="45" name="object 45"/>
            <p:cNvSpPr txBox="1"/>
            <p:nvPr/>
          </p:nvSpPr>
          <p:spPr>
            <a:xfrm rot="20160000">
              <a:off x="4951041" y="5311098"/>
              <a:ext cx="548613" cy="10265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ts val="840"/>
                </a:lnSpc>
              </a:pPr>
              <a:r>
                <a:rPr sz="900" b="1" spc="-100">
                  <a:solidFill>
                    <a:srgbClr val="FFFFFF"/>
                  </a:solidFill>
                  <a:latin typeface="Arial Narrow"/>
                  <a:cs typeface="Arial Narrow"/>
                </a:rPr>
                <a:t>AWS</a:t>
              </a:r>
              <a:r>
                <a:rPr sz="900" b="1" spc="-45">
                  <a:solidFill>
                    <a:srgbClr val="FFFFFF"/>
                  </a:solidFill>
                  <a:latin typeface="Arial Narrow"/>
                  <a:cs typeface="Arial Narrow"/>
                </a:rPr>
                <a:t> </a:t>
              </a:r>
              <a:r>
                <a:rPr sz="900" b="1" spc="-50">
                  <a:solidFill>
                    <a:srgbClr val="FFFFFF"/>
                  </a:solidFill>
                  <a:latin typeface="Arial Narrow"/>
                  <a:cs typeface="Arial Narrow"/>
                </a:rPr>
                <a:t>Lambda</a:t>
              </a:r>
              <a:endParaRPr sz="900">
                <a:latin typeface="Arial Narrow"/>
                <a:cs typeface="Arial Narrow"/>
              </a:endParaRPr>
            </a:p>
          </p:txBody>
        </p:sp>
      </p:grpSp>
      <p:pic>
        <p:nvPicPr>
          <p:cNvPr id="47" name="object 4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96296" y="5501728"/>
            <a:ext cx="737676" cy="856602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620935" y="5410949"/>
            <a:ext cx="778217" cy="90294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D8158EF-6EFD-4591-963A-87EAFDC8729D}"/>
              </a:ext>
            </a:extLst>
          </p:cNvPr>
          <p:cNvSpPr txBox="1"/>
          <p:nvPr/>
        </p:nvSpPr>
        <p:spPr>
          <a:xfrm>
            <a:off x="592826" y="1579026"/>
            <a:ext cx="6094206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92405">
              <a:lnSpc>
                <a:spcPct val="100000"/>
              </a:lnSpc>
            </a:pPr>
            <a:r>
              <a:rPr lang="en-US" sz="1800" spc="-10">
                <a:solidFill>
                  <a:srgbClr val="FFFFFF"/>
                </a:solidFill>
                <a:latin typeface="Arial Narrow"/>
                <a:cs typeface="Arial Narrow"/>
              </a:rPr>
              <a:t>Enterprise</a:t>
            </a:r>
            <a:endParaRPr lang="en-US" sz="1800">
              <a:latin typeface="Arial Narrow"/>
              <a:cs typeface="Arial Narrow"/>
            </a:endParaRP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075C1F1-59D5-3416-C873-8386B6CF5893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CED81C38-0AA0-96E7-4FD9-18E02028F29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Background pattern&#10;&#10;Description automatically generated" hidden="1">
              <a:extLst>
                <a:ext uri="{FF2B5EF4-FFF2-40B4-BE49-F238E27FC236}">
                  <a16:creationId xmlns:a16="http://schemas.microsoft.com/office/drawing/2014/main" id="{F7BFDC6E-2A18-FE66-B508-1B6491705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grpSp>
        <p:nvGrpSpPr>
          <p:cNvPr id="7" name="object 2">
            <a:extLst>
              <a:ext uri="{FF2B5EF4-FFF2-40B4-BE49-F238E27FC236}">
                <a16:creationId xmlns:a16="http://schemas.microsoft.com/office/drawing/2014/main" id="{E6F04882-F821-4B53-8D61-132FE6798BC2}"/>
              </a:ext>
            </a:extLst>
          </p:cNvPr>
          <p:cNvGrpSpPr/>
          <p:nvPr/>
        </p:nvGrpSpPr>
        <p:grpSpPr>
          <a:xfrm>
            <a:off x="914400" y="1742537"/>
            <a:ext cx="11402695" cy="5270500"/>
            <a:chOff x="789431" y="1586509"/>
            <a:chExt cx="11402695" cy="5270500"/>
          </a:xfrm>
        </p:grpSpPr>
        <p:pic>
          <p:nvPicPr>
            <p:cNvPr id="10" name="object 3">
              <a:extLst>
                <a:ext uri="{FF2B5EF4-FFF2-40B4-BE49-F238E27FC236}">
                  <a16:creationId xmlns:a16="http://schemas.microsoft.com/office/drawing/2014/main" id="{79A96E33-ADE7-4B81-9A1A-EB82102F80F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8472" y="1586509"/>
              <a:ext cx="3639286" cy="3413721"/>
            </a:xfrm>
            <a:prstGeom prst="rect">
              <a:avLst/>
            </a:prstGeom>
          </p:spPr>
        </p:pic>
        <p:pic>
          <p:nvPicPr>
            <p:cNvPr id="13" name="object 4">
              <a:extLst>
                <a:ext uri="{FF2B5EF4-FFF2-40B4-BE49-F238E27FC236}">
                  <a16:creationId xmlns:a16="http://schemas.microsoft.com/office/drawing/2014/main" id="{A7E76BBB-B631-4B9F-B799-AF2734F9F00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9431" y="1668754"/>
              <a:ext cx="6611086" cy="3413772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12B10B7D-0978-43B7-84D8-E1E14347F8F6}"/>
              </a:ext>
            </a:extLst>
          </p:cNvPr>
          <p:cNvSpPr txBox="1">
            <a:spLocks/>
          </p:cNvSpPr>
          <p:nvPr/>
        </p:nvSpPr>
        <p:spPr>
          <a:xfrm>
            <a:off x="914400" y="778718"/>
            <a:ext cx="8502431" cy="391160"/>
          </a:xfrm>
          <a:prstGeom prst="rect">
            <a:avLst/>
          </a:prstGeom>
          <a:noFill/>
        </p:spPr>
        <p:txBody>
          <a:bodyPr vert="horz" wrap="square" lIns="0" tIns="12700" rIns="0" bIns="0" rtlCol="0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sz="2400" dirty="0"/>
              <a:t>ArcGIS</a:t>
            </a:r>
            <a:r>
              <a:rPr lang="en-US" sz="2400" spc="-45" dirty="0"/>
              <a:t> </a:t>
            </a:r>
            <a:r>
              <a:rPr lang="en-US" sz="2400" dirty="0"/>
              <a:t>Python</a:t>
            </a:r>
            <a:r>
              <a:rPr lang="en-US" sz="2400" spc="-40" dirty="0"/>
              <a:t> </a:t>
            </a:r>
            <a:r>
              <a:rPr lang="en-US" sz="2400" spc="-10" dirty="0"/>
              <a:t>Libraries: </a:t>
            </a:r>
            <a:r>
              <a:rPr lang="en-US" sz="2400" spc="-10" dirty="0" err="1"/>
              <a:t>ArcPy</a:t>
            </a:r>
            <a:r>
              <a:rPr lang="en-US" sz="2400" spc="-10" dirty="0"/>
              <a:t> and ArcGIS API for Python </a:t>
            </a:r>
            <a:endParaRPr lang="en-US" sz="2400" dirty="0"/>
          </a:p>
        </p:txBody>
      </p:sp>
      <p:sp>
        <p:nvSpPr>
          <p:cNvPr id="15" name="object 6">
            <a:extLst>
              <a:ext uri="{FF2B5EF4-FFF2-40B4-BE49-F238E27FC236}">
                <a16:creationId xmlns:a16="http://schemas.microsoft.com/office/drawing/2014/main" id="{DEF3187B-5882-4ABC-8203-600D531A753A}"/>
              </a:ext>
            </a:extLst>
          </p:cNvPr>
          <p:cNvSpPr txBox="1"/>
          <p:nvPr/>
        </p:nvSpPr>
        <p:spPr>
          <a:xfrm>
            <a:off x="1446833" y="2210236"/>
            <a:ext cx="2671445" cy="13208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7419"/>
              <a:buFont typeface="Arial"/>
              <a:buChar char="•"/>
              <a:tabLst>
                <a:tab pos="189865" algn="l"/>
              </a:tabLst>
            </a:pP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Maps</a:t>
            </a:r>
            <a:r>
              <a:rPr sz="15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55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10">
                <a:solidFill>
                  <a:srgbClr val="FFFFFF"/>
                </a:solidFill>
                <a:latin typeface="Calibri"/>
                <a:cs typeface="Calibri"/>
              </a:rPr>
              <a:t>projects</a:t>
            </a:r>
            <a:endParaRPr sz="1550">
              <a:latin typeface="Calibri"/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7419"/>
              <a:buFont typeface="Arial"/>
              <a:buChar char="•"/>
              <a:tabLst>
                <a:tab pos="189865" algn="l"/>
              </a:tabLst>
            </a:pP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Deep</a:t>
            </a:r>
            <a:r>
              <a:rPr sz="155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r>
              <a:rPr sz="15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55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r>
              <a:rPr sz="155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55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550" spc="-10">
                <a:solidFill>
                  <a:srgbClr val="FFFFFF"/>
                </a:solidFill>
                <a:latin typeface="Calibri"/>
                <a:cs typeface="Calibri"/>
              </a:rPr>
              <a:t>simple </a:t>
            </a:r>
            <a:r>
              <a:rPr sz="1550" spc="-2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55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894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1700+</a:t>
            </a:r>
            <a:r>
              <a:rPr sz="1600" spc="-3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geoprocessing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608A8BED-386A-4003-BF09-272648D8DF16}"/>
              </a:ext>
            </a:extLst>
          </p:cNvPr>
          <p:cNvSpPr txBox="1"/>
          <p:nvPr/>
        </p:nvSpPr>
        <p:spPr>
          <a:xfrm>
            <a:off x="7689609" y="1418010"/>
            <a:ext cx="2023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C9AFE603-8434-4A2E-ACB1-4688825A5371}"/>
              </a:ext>
            </a:extLst>
          </p:cNvPr>
          <p:cNvSpPr txBox="1"/>
          <p:nvPr/>
        </p:nvSpPr>
        <p:spPr>
          <a:xfrm>
            <a:off x="4386111" y="1421439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ArcPy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sz="1800" spc="-1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ArcGIS</a:t>
            </a:r>
            <a:r>
              <a:rPr sz="18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800" spc="-4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9">
            <a:extLst>
              <a:ext uri="{FF2B5EF4-FFF2-40B4-BE49-F238E27FC236}">
                <a16:creationId xmlns:a16="http://schemas.microsoft.com/office/drawing/2014/main" id="{5C1736EE-7027-4669-8FB0-E08860CE5918}"/>
              </a:ext>
            </a:extLst>
          </p:cNvPr>
          <p:cNvSpPr txBox="1"/>
          <p:nvPr/>
        </p:nvSpPr>
        <p:spPr>
          <a:xfrm>
            <a:off x="1399872" y="3977784"/>
            <a:ext cx="2566670" cy="756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5880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Comprehensive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powerful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analysis,</a:t>
            </a:r>
            <a:r>
              <a:rPr sz="16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management,</a:t>
            </a:r>
            <a:r>
              <a:rPr sz="16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conversion.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9" name="object 10">
            <a:extLst>
              <a:ext uri="{FF2B5EF4-FFF2-40B4-BE49-F238E27FC236}">
                <a16:creationId xmlns:a16="http://schemas.microsoft.com/office/drawing/2014/main" id="{1FE5EBAD-9EC5-4933-9BBD-EFAED30763F1}"/>
              </a:ext>
            </a:extLst>
          </p:cNvPr>
          <p:cNvSpPr txBox="1"/>
          <p:nvPr/>
        </p:nvSpPr>
        <p:spPr>
          <a:xfrm>
            <a:off x="2273838" y="1421449"/>
            <a:ext cx="552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ArcPy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12">
            <a:extLst>
              <a:ext uri="{FF2B5EF4-FFF2-40B4-BE49-F238E27FC236}">
                <a16:creationId xmlns:a16="http://schemas.microsoft.com/office/drawing/2014/main" id="{1E7FCDE1-EB54-4CC1-8E70-8516C150A75A}"/>
              </a:ext>
            </a:extLst>
          </p:cNvPr>
          <p:cNvSpPr txBox="1"/>
          <p:nvPr/>
        </p:nvSpPr>
        <p:spPr>
          <a:xfrm>
            <a:off x="7591611" y="2124464"/>
            <a:ext cx="2380615" cy="147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9230" marR="5080" indent="-177165">
              <a:lnSpc>
                <a:spcPct val="100000"/>
              </a:lnSpc>
              <a:spcBef>
                <a:spcPts val="95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Manage</a:t>
            </a:r>
            <a:r>
              <a:rPr sz="16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layers,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maps,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tools</a:t>
            </a:r>
            <a:endParaRPr sz="1600">
              <a:latin typeface="Calibri"/>
              <a:cs typeface="Calibri"/>
            </a:endParaRPr>
          </a:p>
          <a:p>
            <a:pPr marL="18923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Deploy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anywhere</a:t>
            </a:r>
            <a:endParaRPr sz="1600">
              <a:latin typeface="Calibri"/>
              <a:cs typeface="Calibri"/>
            </a:endParaRPr>
          </a:p>
          <a:p>
            <a:pPr marL="189230" marR="422275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Build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geospatial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deep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  <a:r>
              <a:rPr sz="1600" spc="-9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models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13">
            <a:extLst>
              <a:ext uri="{FF2B5EF4-FFF2-40B4-BE49-F238E27FC236}">
                <a16:creationId xmlns:a16="http://schemas.microsoft.com/office/drawing/2014/main" id="{18E22648-79F5-4A10-9900-7734CD2FBE1F}"/>
              </a:ext>
            </a:extLst>
          </p:cNvPr>
          <p:cNvGrpSpPr/>
          <p:nvPr/>
        </p:nvGrpSpPr>
        <p:grpSpPr>
          <a:xfrm>
            <a:off x="4392167" y="4825738"/>
            <a:ext cx="7642859" cy="1443355"/>
            <a:chOff x="4392167" y="4664964"/>
            <a:chExt cx="7642859" cy="1443355"/>
          </a:xfrm>
        </p:grpSpPr>
        <p:pic>
          <p:nvPicPr>
            <p:cNvPr id="22" name="object 14">
              <a:extLst>
                <a:ext uri="{FF2B5EF4-FFF2-40B4-BE49-F238E27FC236}">
                  <a16:creationId xmlns:a16="http://schemas.microsoft.com/office/drawing/2014/main" id="{A8087DCB-DA2A-46E8-BB4E-336F89B2D00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95332" y="4664964"/>
              <a:ext cx="2139695" cy="1443227"/>
            </a:xfrm>
            <a:prstGeom prst="rect">
              <a:avLst/>
            </a:prstGeom>
          </p:spPr>
        </p:pic>
        <p:pic>
          <p:nvPicPr>
            <p:cNvPr id="23" name="object 15">
              <a:extLst>
                <a:ext uri="{FF2B5EF4-FFF2-40B4-BE49-F238E27FC236}">
                  <a16:creationId xmlns:a16="http://schemas.microsoft.com/office/drawing/2014/main" id="{8CD50D1B-E14A-4CB8-9F60-CF11CE0B38A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2371" y="5122164"/>
              <a:ext cx="655828" cy="656336"/>
            </a:xfrm>
            <a:prstGeom prst="rect">
              <a:avLst/>
            </a:prstGeom>
          </p:spPr>
        </p:pic>
        <p:pic>
          <p:nvPicPr>
            <p:cNvPr id="24" name="object 16">
              <a:extLst>
                <a:ext uri="{FF2B5EF4-FFF2-40B4-BE49-F238E27FC236}">
                  <a16:creationId xmlns:a16="http://schemas.microsoft.com/office/drawing/2014/main" id="{AEC5D190-6016-4D36-9346-A642EEE7E318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26479" y="5122164"/>
              <a:ext cx="655320" cy="656336"/>
            </a:xfrm>
            <a:prstGeom prst="rect">
              <a:avLst/>
            </a:prstGeom>
          </p:spPr>
        </p:pic>
        <p:pic>
          <p:nvPicPr>
            <p:cNvPr id="25" name="object 17">
              <a:extLst>
                <a:ext uri="{FF2B5EF4-FFF2-40B4-BE49-F238E27FC236}">
                  <a16:creationId xmlns:a16="http://schemas.microsoft.com/office/drawing/2014/main" id="{BCBE00F3-476F-4D1D-B18F-BC9D2ABF0623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92167" y="5152644"/>
              <a:ext cx="659891" cy="659891"/>
            </a:xfrm>
            <a:prstGeom prst="rect">
              <a:avLst/>
            </a:prstGeom>
          </p:spPr>
        </p:pic>
      </p:grpSp>
      <p:sp>
        <p:nvSpPr>
          <p:cNvPr id="26" name="object 18">
            <a:extLst>
              <a:ext uri="{FF2B5EF4-FFF2-40B4-BE49-F238E27FC236}">
                <a16:creationId xmlns:a16="http://schemas.microsoft.com/office/drawing/2014/main" id="{B27869B6-1CAE-4301-A2EF-D1838646C793}"/>
              </a:ext>
            </a:extLst>
          </p:cNvPr>
          <p:cNvSpPr txBox="1"/>
          <p:nvPr/>
        </p:nvSpPr>
        <p:spPr>
          <a:xfrm>
            <a:off x="4452014" y="2541563"/>
            <a:ext cx="2533015" cy="158750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89230" indent="-177165">
              <a:lnSpc>
                <a:spcPct val="100000"/>
              </a:lnSpc>
              <a:spcBef>
                <a:spcPts val="10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everything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Python</a:t>
            </a:r>
            <a:endParaRPr sz="1600" dirty="0">
              <a:latin typeface="Calibri"/>
              <a:cs typeface="Calibri"/>
            </a:endParaRPr>
          </a:p>
          <a:p>
            <a:pPr marL="189230" marR="506095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Jupyter</a:t>
            </a:r>
            <a:r>
              <a:rPr sz="16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Notebook</a:t>
            </a:r>
            <a:r>
              <a:rPr sz="16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rich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integration</a:t>
            </a:r>
            <a:endParaRPr sz="1600" dirty="0">
              <a:latin typeface="Calibri"/>
              <a:cs typeface="Calibri"/>
            </a:endParaRPr>
          </a:p>
          <a:p>
            <a:pPr marL="189230" marR="5080" indent="-177165">
              <a:lnSpc>
                <a:spcPct val="100000"/>
              </a:lnSpc>
              <a:spcBef>
                <a:spcPts val="900"/>
              </a:spcBef>
              <a:buClr>
                <a:srgbClr val="5ED9FF"/>
              </a:buClr>
              <a:buSzPct val="78125"/>
              <a:buFont typeface="Arial"/>
              <a:buChar char="•"/>
              <a:tabLst>
                <a:tab pos="189865" algn="l"/>
              </a:tabLst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Seamlessly</a:t>
            </a:r>
            <a:r>
              <a:rPr sz="16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blend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layers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16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analysis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F9CD265B-4951-472E-9FFC-9280117DA520}"/>
              </a:ext>
            </a:extLst>
          </p:cNvPr>
          <p:cNvSpPr txBox="1"/>
          <p:nvPr/>
        </p:nvSpPr>
        <p:spPr>
          <a:xfrm>
            <a:off x="7448069" y="3888296"/>
            <a:ext cx="24028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Lightweight</a:t>
            </a:r>
            <a:r>
              <a:rPr sz="16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library</a:t>
            </a:r>
            <a:r>
              <a:rPr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analyzing</a:t>
            </a:r>
            <a:r>
              <a:rPr sz="1600" spc="-6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5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data,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managing</a:t>
            </a:r>
            <a:r>
              <a:rPr sz="1600" spc="-7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GIS,</a:t>
            </a:r>
            <a:r>
              <a:rPr sz="1600" spc="-4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5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performing</a:t>
            </a:r>
            <a:r>
              <a:rPr sz="160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spatial</a:t>
            </a:r>
            <a:r>
              <a:rPr sz="1600" spc="-5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2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600" spc="-10">
                <a:solidFill>
                  <a:srgbClr val="FFFFFF"/>
                </a:solidFill>
                <a:latin typeface="Calibri"/>
                <a:cs typeface="Calibri"/>
              </a:rPr>
              <a:t>science.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8" name="object 20">
            <a:extLst>
              <a:ext uri="{FF2B5EF4-FFF2-40B4-BE49-F238E27FC236}">
                <a16:creationId xmlns:a16="http://schemas.microsoft.com/office/drawing/2014/main" id="{41B2601A-962C-4822-A111-649353E03DCF}"/>
              </a:ext>
            </a:extLst>
          </p:cNvPr>
          <p:cNvSpPr txBox="1"/>
          <p:nvPr/>
        </p:nvSpPr>
        <p:spPr>
          <a:xfrm>
            <a:off x="6265779" y="6029140"/>
            <a:ext cx="5160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-10">
                <a:solidFill>
                  <a:srgbClr val="FFFFFF"/>
                </a:solidFill>
                <a:latin typeface="Calibri"/>
                <a:cs typeface="Calibri"/>
              </a:rPr>
              <a:t>Online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1">
            <a:extLst>
              <a:ext uri="{FF2B5EF4-FFF2-40B4-BE49-F238E27FC236}">
                <a16:creationId xmlns:a16="http://schemas.microsoft.com/office/drawing/2014/main" id="{642715EC-1FB9-441F-88C1-AB8AC513B18C}"/>
              </a:ext>
            </a:extLst>
          </p:cNvPr>
          <p:cNvSpPr txBox="1"/>
          <p:nvPr/>
        </p:nvSpPr>
        <p:spPr>
          <a:xfrm>
            <a:off x="5213614" y="6019764"/>
            <a:ext cx="76708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22">
            <a:extLst>
              <a:ext uri="{FF2B5EF4-FFF2-40B4-BE49-F238E27FC236}">
                <a16:creationId xmlns:a16="http://schemas.microsoft.com/office/drawing/2014/main" id="{8D35CBF7-7E91-4BEE-81F1-F510910133C1}"/>
              </a:ext>
            </a:extLst>
          </p:cNvPr>
          <p:cNvSpPr txBox="1"/>
          <p:nvPr/>
        </p:nvSpPr>
        <p:spPr>
          <a:xfrm>
            <a:off x="4620918" y="6026361"/>
            <a:ext cx="2705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">
                <a:solidFill>
                  <a:srgbClr val="FFFFFF"/>
                </a:solidFill>
                <a:latin typeface="Calibri"/>
                <a:cs typeface="Calibri"/>
              </a:rPr>
              <a:t>Pro</a:t>
            </a:r>
            <a:endParaRPr sz="1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127283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EFE06A8-4928-D958-92A3-DDD8DE6639D1}"/>
              </a:ext>
            </a:extLst>
          </p:cNvPr>
          <p:cNvGrpSpPr/>
          <p:nvPr/>
        </p:nvGrpSpPr>
        <p:grpSpPr>
          <a:xfrm rot="10800000">
            <a:off x="-59643" y="0"/>
            <a:ext cx="12251643" cy="6903259"/>
            <a:chOff x="1" y="-14288"/>
            <a:chExt cx="12251643" cy="6903259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211C197A-1F57-572B-1F8B-8B07714A1C6A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Background pattern&#10;&#10;Description automatically generated">
              <a:extLst>
                <a:ext uri="{FF2B5EF4-FFF2-40B4-BE49-F238E27FC236}">
                  <a16:creationId xmlns:a16="http://schemas.microsoft.com/office/drawing/2014/main" id="{6B11429C-0C72-A495-679D-C8B1AAAB0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1705348"/>
            <a:ext cx="10369296" cy="429826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dirty="0"/>
              <a:t>ArcGIS Pro</a:t>
            </a:r>
          </a:p>
          <a:p>
            <a:pPr marL="404495" lvl="1">
              <a:buClr>
                <a:srgbClr val="00EC86"/>
              </a:buClr>
            </a:pPr>
            <a:r>
              <a:rPr lang="en-US" i="1" dirty="0"/>
              <a:t>arcgispro-py3</a:t>
            </a:r>
            <a:r>
              <a:rPr lang="en-US" dirty="0"/>
              <a:t> </a:t>
            </a:r>
            <a:r>
              <a:rPr lang="en-US" dirty="0" err="1"/>
              <a:t>Conda</a:t>
            </a:r>
            <a:r>
              <a:rPr lang="en-US" dirty="0"/>
              <a:t> environment – ArcGIS API for Python + </a:t>
            </a:r>
            <a:r>
              <a:rPr lang="en-US" dirty="0" err="1"/>
              <a:t>ArcPy</a:t>
            </a:r>
            <a:r>
              <a:rPr lang="en-US" dirty="0"/>
              <a:t> + ~300 other libraries</a:t>
            </a:r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dirty="0"/>
              <a:t>ArcGIS Online (ArcGIS Notebooks in Online) Runtimes</a:t>
            </a:r>
          </a:p>
          <a:p>
            <a:pPr marL="404495" lvl="1">
              <a:buClr>
                <a:srgbClr val="00EC86"/>
              </a:buClr>
            </a:pPr>
            <a:r>
              <a:rPr lang="en-US" b="0" dirty="0"/>
              <a:t>Standard</a:t>
            </a:r>
            <a:r>
              <a:rPr lang="en-US" dirty="0"/>
              <a:t> – ArcGIS API for Python + ~370 Python libraries</a:t>
            </a:r>
            <a:endParaRPr lang="en-US" b="0" dirty="0"/>
          </a:p>
          <a:p>
            <a:pPr marL="404495" lvl="1">
              <a:buClr>
                <a:srgbClr val="00EC86"/>
              </a:buClr>
            </a:pPr>
            <a:r>
              <a:rPr lang="en-US" b="0" dirty="0"/>
              <a:t>Advanced</a:t>
            </a:r>
            <a:r>
              <a:rPr lang="en-US" dirty="0"/>
              <a:t> – ArcGIS API for Python + </a:t>
            </a:r>
            <a:r>
              <a:rPr lang="en-US" b="1" dirty="0" err="1"/>
              <a:t>ArcPy</a:t>
            </a:r>
            <a:r>
              <a:rPr lang="en-US" dirty="0"/>
              <a:t> ~380 Python libraries</a:t>
            </a:r>
            <a:endParaRPr lang="en-US" b="0" dirty="0"/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r>
              <a:rPr lang="en-US" dirty="0"/>
              <a:t>ArcGIS Enterprise (</a:t>
            </a:r>
            <a:r>
              <a:rPr lang="en-US" b="0" dirty="0"/>
              <a:t>Notebook Server) Runtimes</a:t>
            </a:r>
          </a:p>
          <a:p>
            <a:pPr marL="404495" lvl="1">
              <a:buClr>
                <a:srgbClr val="5ED9FF"/>
              </a:buClr>
            </a:pPr>
            <a:r>
              <a:rPr lang="en-US" dirty="0"/>
              <a:t>Standard – ArcGIS API for Python + ~370 Python libraries</a:t>
            </a:r>
            <a:endParaRPr lang="en-US" dirty="0">
              <a:ea typeface="+mn-lt"/>
              <a:cs typeface="+mn-lt"/>
            </a:endParaRPr>
          </a:p>
          <a:p>
            <a:pPr marL="404495" lvl="1">
              <a:buClr>
                <a:srgbClr val="00EC86"/>
              </a:buClr>
            </a:pPr>
            <a:r>
              <a:rPr lang="en-US" dirty="0"/>
              <a:t>Advanced – ArcGIS API for Python + </a:t>
            </a:r>
            <a:r>
              <a:rPr lang="en-US" b="1" dirty="0" err="1"/>
              <a:t>ArcPy</a:t>
            </a:r>
            <a:r>
              <a:rPr lang="en-US" dirty="0"/>
              <a:t> ~380 Python libraries</a:t>
            </a:r>
          </a:p>
          <a:p>
            <a:pPr marL="404495" lvl="1">
              <a:buClr>
                <a:srgbClr val="00EC86"/>
              </a:buClr>
            </a:pPr>
            <a:endParaRPr lang="en-US" b="0" dirty="0"/>
          </a:p>
          <a:p>
            <a:pPr lvl="2">
              <a:buClr>
                <a:srgbClr val="00EC86"/>
              </a:buClr>
            </a:pPr>
            <a:endParaRPr lang="en-US" b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1136479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sz="1800" b="0">
                <a:solidFill>
                  <a:srgbClr val="00EC86"/>
                </a:solidFill>
              </a:rPr>
              <a:t>Runtime – all that’s necessary to execute code properly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682625"/>
            <a:ext cx="10369296" cy="430887"/>
          </a:xfrm>
        </p:spPr>
        <p:txBody>
          <a:bodyPr/>
          <a:lstStyle/>
          <a:p>
            <a:r>
              <a:rPr lang="en-US" sz="2800" b="0"/>
              <a:t>How do we deliver Python</a:t>
            </a:r>
          </a:p>
        </p:txBody>
      </p:sp>
    </p:spTree>
    <p:extLst>
      <p:ext uri="{BB962C8B-B14F-4D97-AF65-F5344CB8AC3E}">
        <p14:creationId xmlns:p14="http://schemas.microsoft.com/office/powerpoint/2010/main" val="2441775463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sri-Corporate-Template-Dark.pptx" id="{05361BA6-34CC-5149-B475-84B2D56F6133}" vid="{F944CF89-F3D3-BA49-95EA-BA43E65884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EsriMapsInfo xmlns="ESRI.ArcGIS.Mapping.OfficeIntegration.PowerPointInfo">
  <Version>Version1</Version>
  <RequiresSignIn>False</RequiresSignIn>
</EsriMapsInfo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EsriMapsInfo xmlns="ESRI.ArcGIS.Mapping.OfficeIntegration.PowerPointInfo">
  <Version>Version1</Version>
  <RequiresSignIn>False</RequiresSignIn>
</EsriMapsInfo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ca2253-b4b3-493a-b13d-4e35805225a7" xsi:nil="true"/>
    <lcf76f155ced4ddcb4097134ff3c332f xmlns="2f451dda-87f0-44fe-8155-a7a8ce8ced40">
      <Terms xmlns="http://schemas.microsoft.com/office/infopath/2007/PartnerControls"/>
    </lcf76f155ced4ddcb4097134ff3c332f>
  </documentManagement>
</p:properties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12" ma:contentTypeDescription="Create a new document." ma:contentTypeScope="" ma:versionID="354271d15961148413423263fd3c2cbf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e5a32a71d356bcb60e17ed8c61fcd3ac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373b550-10be-49fa-a249-6a5a55e59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hidden="true" ma:list="{0630da1b-4bb2-4460-a9df-c67296fe0d16}" ma:internalName="TaxCatchAll" ma:showField="CatchAllData" ma:web="2cca2253-b4b3-493a-b13d-4e3580522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2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2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81E133DB-697E-4C10-B192-8899027B1EC6}">
  <ds:schemaRefs>
    <ds:schemaRef ds:uri="http://www.w3.org/XML/1998/namespace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cca2253-b4b3-493a-b13d-4e35805225a7"/>
    <ds:schemaRef ds:uri="2f451dda-87f0-44fe-8155-a7a8ce8ced40"/>
    <ds:schemaRef ds:uri="http://purl.org/dc/dcmitype/"/>
  </ds:schemaRefs>
</ds:datastoreItem>
</file>

<file path=customXml/itemProps36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DDA59D94-D67D-4941-B33A-E3448C328A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7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22106</TotalTime>
  <Words>770</Words>
  <Application>Microsoft Macintosh PowerPoint</Application>
  <PresentationFormat>Widescreen</PresentationFormat>
  <Paragraphs>172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Narrow</vt:lpstr>
      <vt:lpstr>Calibri</vt:lpstr>
      <vt:lpstr>Helvetica Neue</vt:lpstr>
      <vt:lpstr>Lucida Grande</vt:lpstr>
      <vt:lpstr>Vladimir Script</vt:lpstr>
      <vt:lpstr>Esri_Corporate_Template-Dark</vt:lpstr>
      <vt:lpstr>Strategies for Scripting and Automating</vt:lpstr>
      <vt:lpstr>Online Questions</vt:lpstr>
      <vt:lpstr>Slides and Notebooks – will be available!</vt:lpstr>
      <vt:lpstr>Agenda</vt:lpstr>
      <vt:lpstr>PowerPoint Presentation</vt:lpstr>
      <vt:lpstr>PowerPoint Presentation</vt:lpstr>
      <vt:lpstr>PowerPoint Presentation</vt:lpstr>
      <vt:lpstr>PowerPoint Presentation</vt:lpstr>
      <vt:lpstr>How do we deliver Python</vt:lpstr>
      <vt:lpstr>Where can you script and automate?</vt:lpstr>
      <vt:lpstr>ArcGIS Pro Use Case</vt:lpstr>
      <vt:lpstr>ArcGIS API for Python</vt:lpstr>
      <vt:lpstr>Python 3.9</vt:lpstr>
      <vt:lpstr>Resources</vt:lpstr>
      <vt:lpstr>PowerPoint Presentation</vt:lpstr>
      <vt:lpstr>Connect With Us On Social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Merryweather</dc:creator>
  <cp:lastModifiedBy>John Yaist</cp:lastModifiedBy>
  <cp:revision>21</cp:revision>
  <cp:lastPrinted>2021-08-10T23:54:02Z</cp:lastPrinted>
  <dcterms:created xsi:type="dcterms:W3CDTF">2022-02-23T18:55:05Z</dcterms:created>
  <dcterms:modified xsi:type="dcterms:W3CDTF">2023-03-07T20:19:18Z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</Properties>
</file>